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1" r:id="rId5"/>
    <p:sldId id="269" r:id="rId6"/>
    <p:sldId id="273" r:id="rId7"/>
    <p:sldId id="272" r:id="rId8"/>
    <p:sldId id="271" r:id="rId9"/>
    <p:sldId id="274" r:id="rId10"/>
    <p:sldId id="270" r:id="rId11"/>
    <p:sldId id="275" r:id="rId12"/>
    <p:sldId id="277" r:id="rId13"/>
    <p:sldId id="278" r:id="rId14"/>
    <p:sldId id="276" r:id="rId15"/>
    <p:sldId id="281" r:id="rId16"/>
    <p:sldId id="280" r:id="rId17"/>
    <p:sldId id="279" r:id="rId18"/>
    <p:sldId id="283" r:id="rId19"/>
    <p:sldId id="284" r:id="rId20"/>
    <p:sldId id="282" r:id="rId21"/>
    <p:sldId id="300" r:id="rId22"/>
    <p:sldId id="287" r:id="rId23"/>
    <p:sldId id="286" r:id="rId24"/>
    <p:sldId id="285" r:id="rId25"/>
    <p:sldId id="288" r:id="rId26"/>
    <p:sldId id="290" r:id="rId27"/>
    <p:sldId id="289" r:id="rId28"/>
    <p:sldId id="291" r:id="rId29"/>
    <p:sldId id="293" r:id="rId30"/>
    <p:sldId id="292" r:id="rId31"/>
    <p:sldId id="294" r:id="rId32"/>
    <p:sldId id="295" r:id="rId33"/>
    <p:sldId id="298" r:id="rId34"/>
    <p:sldId id="296" r:id="rId35"/>
    <p:sldId id="297" r:id="rId36"/>
    <p:sldId id="299" r:id="rId37"/>
    <p:sldId id="258" r:id="rId38"/>
  </p:sldIdLst>
  <p:sldSz cx="12192000" cy="6858000"/>
  <p:notesSz cx="6858000" cy="9144000"/>
  <p:embeddedFontLst>
    <p:embeddedFont>
      <p:font typeface="D2Coding" panose="020B0600000101010101" charset="-127"/>
      <p:regular r:id="rId40"/>
      <p:bold r:id="rId41"/>
    </p:embeddedFont>
    <p:embeddedFont>
      <p:font typeface="나눔바른고딕" panose="020B0600000101010101" charset="-127"/>
      <p:regular r:id="rId42"/>
    </p:embeddedFont>
    <p:embeddedFont>
      <p:font typeface="나눔스퀘어 네오 Bold" panose="020B0600000101010101" charset="-127"/>
      <p:bold r:id="rId43"/>
    </p:embeddedFont>
    <p:embeddedFont>
      <p:font typeface="Cambria Math" panose="02040503050406030204" pitchFamily="18" charset="0"/>
      <p:regular r:id="rId44"/>
    </p:embeddedFont>
    <p:embeddedFont>
      <p:font typeface="Leelawadee UI" panose="020B0502040204020203" pitchFamily="34" charset="-34"/>
      <p:regular r:id="rId45"/>
      <p:bold r:id="rId46"/>
    </p:embeddedFont>
    <p:embeddedFont>
      <p:font typeface="Sabon Next LT" panose="02000500000000000000" pitchFamily="2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FF"/>
    <a:srgbClr val="0089A9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7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1722" y="75626"/>
            <a:ext cx="646959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550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6383214"/>
            <a:ext cx="12191999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03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576548" y="6025187"/>
            <a:ext cx="107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4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1298789" y="1940809"/>
            <a:ext cx="376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endParaRPr lang="ko-KR" altLang="en-US" sz="36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81489" y="2492751"/>
            <a:ext cx="3548926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당장 좋은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것만 선택하는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카드 게임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4FD553-9C92-D024-03E9-C1AB27C8A668}"/>
              </a:ext>
            </a:extLst>
          </p:cNvPr>
          <p:cNvSpPr txBox="1">
            <a:spLocks/>
          </p:cNvSpPr>
          <p:nvPr/>
        </p:nvSpPr>
        <p:spPr>
          <a:xfrm>
            <a:off x="2372783" y="6144487"/>
            <a:ext cx="4825402" cy="5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주요 알고리즘 이론과 실전 문제</a:t>
            </a: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카드 게임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553A0-C853-022C-613B-FB116CE954FE}"/>
              </a:ext>
            </a:extLst>
          </p:cNvPr>
          <p:cNvSpPr txBox="1"/>
          <p:nvPr/>
        </p:nvSpPr>
        <p:spPr>
          <a:xfrm>
            <a:off x="0" y="591413"/>
            <a:ext cx="4121641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숫자 카드 게임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38508-897F-24DA-2F95-93670FF676EE}"/>
              </a:ext>
            </a:extLst>
          </p:cNvPr>
          <p:cNvSpPr txBox="1"/>
          <p:nvPr/>
        </p:nvSpPr>
        <p:spPr>
          <a:xfrm>
            <a:off x="226192" y="1164475"/>
            <a:ext cx="11208674" cy="2341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숫자가 쓰인 카드들이 </a:t>
            </a:r>
            <a:r>
              <a:rPr lang="en-US" altLang="ko-KR" sz="2000" dirty="0"/>
              <a:t>N *M </a:t>
            </a:r>
            <a:r>
              <a:rPr lang="ko-KR" altLang="en-US" sz="2000" dirty="0"/>
              <a:t>형태로 놓여있다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이때 </a:t>
            </a:r>
            <a:r>
              <a:rPr lang="en-US" altLang="ko-KR" sz="2000" dirty="0"/>
              <a:t>N</a:t>
            </a:r>
            <a:r>
              <a:rPr lang="ko-KR" altLang="en-US" sz="2000" dirty="0"/>
              <a:t>은 행의 개수</a:t>
            </a:r>
            <a:r>
              <a:rPr lang="en-US" altLang="ko-KR" sz="2000" dirty="0"/>
              <a:t>, M</a:t>
            </a:r>
            <a:r>
              <a:rPr lang="ko-KR" altLang="en-US" sz="2000" dirty="0"/>
              <a:t>은 열의 개수이다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먼저 뽑고자 하는 카드가 포함되어 있는 행</a:t>
            </a:r>
            <a:r>
              <a:rPr lang="en-US" altLang="ko-KR" sz="2000" dirty="0"/>
              <a:t>(N)</a:t>
            </a:r>
            <a:r>
              <a:rPr lang="ko-KR" altLang="en-US" sz="2000" dirty="0"/>
              <a:t>을 선택한다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선택한 행에 포함된 카드들 중 가장 숫자가 낮은 카드를 뽑는다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행을 선택하고 해당 행의 가장 숫자가 낮은 카드를 뽑아서 최종적으로 가장 높은 숫자의 카드를 뽑아야 한다</a:t>
            </a:r>
            <a:r>
              <a:rPr lang="en-US" altLang="ko-KR" sz="20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33A68-78DF-D241-A356-93B1977A931A}"/>
              </a:ext>
            </a:extLst>
          </p:cNvPr>
          <p:cNvSpPr txBox="1"/>
          <p:nvPr/>
        </p:nvSpPr>
        <p:spPr>
          <a:xfrm>
            <a:off x="106323" y="3663500"/>
            <a:ext cx="3232712" cy="47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3X3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형태의 카드들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E9D373-7776-099F-9D09-92CCEBDE0206}"/>
              </a:ext>
            </a:extLst>
          </p:cNvPr>
          <p:cNvGrpSpPr/>
          <p:nvPr/>
        </p:nvGrpSpPr>
        <p:grpSpPr>
          <a:xfrm>
            <a:off x="4221845" y="3479086"/>
            <a:ext cx="3142516" cy="2629696"/>
            <a:chOff x="4221845" y="3479086"/>
            <a:chExt cx="3142516" cy="262969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66BF26-FF94-954F-EBFB-7F65C59A0B01}"/>
                </a:ext>
              </a:extLst>
            </p:cNvPr>
            <p:cNvGrpSpPr/>
            <p:nvPr/>
          </p:nvGrpSpPr>
          <p:grpSpPr>
            <a:xfrm>
              <a:off x="4247536" y="3902424"/>
              <a:ext cx="1966367" cy="2206358"/>
              <a:chOff x="3138457" y="3793284"/>
              <a:chExt cx="1966367" cy="220635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EE91335-9FA7-4FA1-43E9-1798BC605C5A}"/>
                  </a:ext>
                </a:extLst>
              </p:cNvPr>
              <p:cNvSpPr/>
              <p:nvPr/>
            </p:nvSpPr>
            <p:spPr>
              <a:xfrm>
                <a:off x="3138457" y="3793285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52E4D5-F6F9-FB2E-575D-E429BA455B47}"/>
                  </a:ext>
                </a:extLst>
              </p:cNvPr>
              <p:cNvSpPr/>
              <p:nvPr/>
            </p:nvSpPr>
            <p:spPr>
              <a:xfrm>
                <a:off x="3862069" y="3793284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A14C7CC-D91F-98C0-1E4B-D88AFCED8597}"/>
                  </a:ext>
                </a:extLst>
              </p:cNvPr>
              <p:cNvSpPr/>
              <p:nvPr/>
            </p:nvSpPr>
            <p:spPr>
              <a:xfrm>
                <a:off x="4585681" y="3793284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7B3C51A-347B-528B-1258-1DA12AF73462}"/>
                  </a:ext>
                </a:extLst>
              </p:cNvPr>
              <p:cNvSpPr/>
              <p:nvPr/>
            </p:nvSpPr>
            <p:spPr>
              <a:xfrm>
                <a:off x="3138457" y="4566100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4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6617E7-5FA7-D3B5-51BE-29669013D568}"/>
                  </a:ext>
                </a:extLst>
              </p:cNvPr>
              <p:cNvSpPr/>
              <p:nvPr/>
            </p:nvSpPr>
            <p:spPr>
              <a:xfrm>
                <a:off x="3862069" y="4566099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5B19181-AF2A-EE02-2E69-B339909FA631}"/>
                  </a:ext>
                </a:extLst>
              </p:cNvPr>
              <p:cNvSpPr/>
              <p:nvPr/>
            </p:nvSpPr>
            <p:spPr>
              <a:xfrm>
                <a:off x="4585681" y="4566099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4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E3C755F-566E-726E-8DB7-B7D8ADFB87DE}"/>
                  </a:ext>
                </a:extLst>
              </p:cNvPr>
              <p:cNvSpPr/>
              <p:nvPr/>
            </p:nvSpPr>
            <p:spPr>
              <a:xfrm>
                <a:off x="3138457" y="5344813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2DBE93D-CB86-3D01-8442-070EFC7D70C2}"/>
                  </a:ext>
                </a:extLst>
              </p:cNvPr>
              <p:cNvSpPr/>
              <p:nvPr/>
            </p:nvSpPr>
            <p:spPr>
              <a:xfrm>
                <a:off x="3862069" y="5344812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6F3CF89-D4A8-40B1-0D39-AA445AA1DB72}"/>
                  </a:ext>
                </a:extLst>
              </p:cNvPr>
              <p:cNvSpPr/>
              <p:nvPr/>
            </p:nvSpPr>
            <p:spPr>
              <a:xfrm>
                <a:off x="4585681" y="5344812"/>
                <a:ext cx="519143" cy="6548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ko-KR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04553DC-7DBD-7252-0AF2-F4CA92442296}"/>
                </a:ext>
              </a:extLst>
            </p:cNvPr>
            <p:cNvGrpSpPr/>
            <p:nvPr/>
          </p:nvGrpSpPr>
          <p:grpSpPr>
            <a:xfrm>
              <a:off x="4221845" y="3479086"/>
              <a:ext cx="2009840" cy="400110"/>
              <a:chOff x="4221845" y="3479086"/>
              <a:chExt cx="2009840" cy="400110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92CBC441-D954-B45C-AD42-E911B2535504}"/>
                  </a:ext>
                </a:extLst>
              </p:cNvPr>
              <p:cNvSpPr/>
              <p:nvPr/>
            </p:nvSpPr>
            <p:spPr>
              <a:xfrm>
                <a:off x="4507107" y="3719541"/>
                <a:ext cx="1724578" cy="11798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759E1FF5-E560-B0F7-345B-B383074637D4}"/>
                  </a:ext>
                </a:extLst>
              </p:cNvPr>
              <p:cNvSpPr/>
              <p:nvPr/>
            </p:nvSpPr>
            <p:spPr>
              <a:xfrm flipH="1">
                <a:off x="4221845" y="3722493"/>
                <a:ext cx="1724578" cy="11798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B4F2B9-30D3-A7BD-5017-C3B92FBE5550}"/>
                  </a:ext>
                </a:extLst>
              </p:cNvPr>
              <p:cNvSpPr txBox="1"/>
              <p:nvPr/>
            </p:nvSpPr>
            <p:spPr>
              <a:xfrm>
                <a:off x="5021271" y="3479086"/>
                <a:ext cx="1067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0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M</a:t>
                </a:r>
                <a:endParaRPr lang="ko-KR" altLang="en-US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DC3178-868F-C22C-6B7A-9627696800E1}"/>
                </a:ext>
              </a:extLst>
            </p:cNvPr>
            <p:cNvGrpSpPr/>
            <p:nvPr/>
          </p:nvGrpSpPr>
          <p:grpSpPr>
            <a:xfrm rot="5400000">
              <a:off x="5825550" y="4468762"/>
              <a:ext cx="2009840" cy="1067783"/>
              <a:chOff x="4221845" y="2816436"/>
              <a:chExt cx="2009840" cy="1067783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3709EEA-BBE5-6E1D-1183-D2D5143AB390}"/>
                  </a:ext>
                </a:extLst>
              </p:cNvPr>
              <p:cNvSpPr/>
              <p:nvPr/>
            </p:nvSpPr>
            <p:spPr>
              <a:xfrm>
                <a:off x="4507107" y="3719541"/>
                <a:ext cx="1724578" cy="11798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564A4DD-45E7-2F16-21D7-CAA881FC87F2}"/>
                  </a:ext>
                </a:extLst>
              </p:cNvPr>
              <p:cNvSpPr/>
              <p:nvPr/>
            </p:nvSpPr>
            <p:spPr>
              <a:xfrm flipH="1">
                <a:off x="4221845" y="3722493"/>
                <a:ext cx="1724578" cy="11798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D1C9E8-DCC2-4139-13B7-1AFA78D5413C}"/>
                  </a:ext>
                </a:extLst>
              </p:cNvPr>
              <p:cNvSpPr txBox="1"/>
              <p:nvPr/>
            </p:nvSpPr>
            <p:spPr>
              <a:xfrm rot="16200000">
                <a:off x="4692873" y="3150273"/>
                <a:ext cx="1067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0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</a:t>
                </a:r>
                <a:endParaRPr lang="ko-KR" altLang="en-US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41841A2-5A2F-0147-EBFA-B082710C10FD}"/>
              </a:ext>
            </a:extLst>
          </p:cNvPr>
          <p:cNvSpPr txBox="1"/>
          <p:nvPr/>
        </p:nvSpPr>
        <p:spPr>
          <a:xfrm>
            <a:off x="7408102" y="4226889"/>
            <a:ext cx="256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 번째 행일 때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1</a:t>
            </a:r>
          </a:p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번째 행일 때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1</a:t>
            </a:r>
            <a:b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 번째 행일 때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7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카드 게임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3D0A77-1526-79AC-0A04-ED573459485D}"/>
              </a:ext>
            </a:extLst>
          </p:cNvPr>
          <p:cNvGrpSpPr/>
          <p:nvPr/>
        </p:nvGrpSpPr>
        <p:grpSpPr>
          <a:xfrm>
            <a:off x="0" y="651726"/>
            <a:ext cx="11881224" cy="5594928"/>
            <a:chOff x="0" y="492444"/>
            <a:chExt cx="11881224" cy="55949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C08657-54FD-7C7A-B05B-3D5AF9CB4C3A}"/>
                </a:ext>
              </a:extLst>
            </p:cNvPr>
            <p:cNvSpPr txBox="1"/>
            <p:nvPr/>
          </p:nvSpPr>
          <p:spPr>
            <a:xfrm>
              <a:off x="1944878" y="3630237"/>
              <a:ext cx="7210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게임의 룰에 맞게 선택한 카드에 적힌 숫자를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0414FC5-6416-C0B1-ADC7-E90C976A11AC}"/>
                </a:ext>
              </a:extLst>
            </p:cNvPr>
            <p:cNvSpPr/>
            <p:nvPr/>
          </p:nvSpPr>
          <p:spPr>
            <a:xfrm>
              <a:off x="543710" y="4358393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6DF168-8687-3ECB-9EAD-67E906C21716}"/>
                </a:ext>
              </a:extLst>
            </p:cNvPr>
            <p:cNvSpPr txBox="1"/>
            <p:nvPr/>
          </p:nvSpPr>
          <p:spPr>
            <a:xfrm>
              <a:off x="1944878" y="4082272"/>
              <a:ext cx="2519552" cy="10772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3 3</a:t>
              </a:r>
            </a:p>
            <a:p>
              <a:r>
                <a:rPr lang="en-US" altLang="ko-KR" sz="1600" dirty="0"/>
                <a:t>3 1 2</a:t>
              </a:r>
            </a:p>
            <a:p>
              <a:r>
                <a:rPr lang="en-US" altLang="ko-KR" sz="1600" dirty="0"/>
                <a:t>4 1 4</a:t>
              </a:r>
            </a:p>
            <a:p>
              <a:r>
                <a:rPr lang="en-US" altLang="ko-KR" sz="1600" dirty="0"/>
                <a:t>2 2 2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A9E0B-D68C-8BFA-5116-411BA558F89B}"/>
                </a:ext>
              </a:extLst>
            </p:cNvPr>
            <p:cNvSpPr txBox="1"/>
            <p:nvPr/>
          </p:nvSpPr>
          <p:spPr>
            <a:xfrm>
              <a:off x="6791202" y="4447201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E8C09-8DA7-5240-011D-DB1D8CD2B3ED}"/>
                </a:ext>
              </a:extLst>
            </p:cNvPr>
            <p:cNvSpPr txBox="1"/>
            <p:nvPr/>
          </p:nvSpPr>
          <p:spPr>
            <a:xfrm>
              <a:off x="0" y="492444"/>
              <a:ext cx="4019049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숫자 카드 게임 실전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B141695-98C2-D0AF-136B-B19C0B698FC3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BDB47A-9060-B7A3-6400-A35F4D5958B1}"/>
                    </a:ext>
                  </a:extLst>
                </p:cNvPr>
                <p:cNvSpPr txBox="1"/>
                <p:nvPr/>
              </p:nvSpPr>
              <p:spPr>
                <a:xfrm>
                  <a:off x="1944878" y="1207558"/>
                  <a:ext cx="9936346" cy="1700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숫자 카드들이 놓인 행의 개수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과 열의 개수 </a:t>
                  </a:r>
                  <a:r>
                    <a:rPr lang="en-US" altLang="ko-KR" dirty="0"/>
                    <a:t>M</a:t>
                  </a:r>
                  <a:r>
                    <a:rPr lang="ko-KR" altLang="en-US" dirty="0"/>
                    <a:t>이 공백을 기준으로 하여 각각 자연수로 주어진다</a:t>
                  </a:r>
                  <a:r>
                    <a:rPr lang="en-US" altLang="ko-KR" dirty="0"/>
                    <a:t>. (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≤100)</m:t>
                      </m:r>
                    </m:oMath>
                  </a14:m>
                  <a:r>
                    <a:rPr lang="en-US" altLang="ko-KR" dirty="0"/>
                    <a:t> 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둘째 줄부터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개의 줄에 걸쳐 각 카드에 적힌 숫자가 주어진다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각 숫자는 </a:t>
                  </a:r>
                  <a:r>
                    <a:rPr lang="en-US" altLang="ko-KR" dirty="0"/>
                    <a:t>1</a:t>
                  </a:r>
                  <a:r>
                    <a:rPr lang="ko-KR" altLang="en-US" dirty="0"/>
                    <a:t>이상 </a:t>
                  </a:r>
                  <a:r>
                    <a:rPr lang="en-US" altLang="ko-KR" dirty="0"/>
                    <a:t>10,000 </a:t>
                  </a:r>
                  <a:r>
                    <a:rPr lang="ko-KR" altLang="en-US" dirty="0"/>
                    <a:t>이하의 자연수이다</a:t>
                  </a:r>
                  <a:r>
                    <a:rPr lang="en-US" altLang="ko-KR" dirty="0"/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BDB47A-9060-B7A3-6400-A35F4D595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78" y="1207558"/>
                  <a:ext cx="9936346" cy="1700787"/>
                </a:xfrm>
                <a:prstGeom prst="rect">
                  <a:avLst/>
                </a:prstGeom>
                <a:blipFill>
                  <a:blip r:embed="rId2"/>
                  <a:stretch>
                    <a:fillRect l="-368" b="-46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FA0FC91-75E1-9441-664C-D3652B5BD327}"/>
                </a:ext>
              </a:extLst>
            </p:cNvPr>
            <p:cNvSpPr/>
            <p:nvPr/>
          </p:nvSpPr>
          <p:spPr>
            <a:xfrm>
              <a:off x="543710" y="359356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96BE3B-BB6D-D686-86F0-7D4CE96F0726}"/>
                </a:ext>
              </a:extLst>
            </p:cNvPr>
            <p:cNvSpPr txBox="1"/>
            <p:nvPr/>
          </p:nvSpPr>
          <p:spPr>
            <a:xfrm>
              <a:off x="1944878" y="5256375"/>
              <a:ext cx="2519552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2 4</a:t>
              </a:r>
            </a:p>
            <a:p>
              <a:r>
                <a:rPr lang="en-US" altLang="ko-KR" sz="1600" dirty="0"/>
                <a:t>7 3 1 8</a:t>
              </a:r>
            </a:p>
            <a:p>
              <a:r>
                <a:rPr lang="en-US" altLang="ko-KR" sz="1600" dirty="0"/>
                <a:t>3 3 3 4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BE917E-FF6A-B6EA-FC31-C20DFA5BBFA9}"/>
                </a:ext>
              </a:extLst>
            </p:cNvPr>
            <p:cNvSpPr txBox="1"/>
            <p:nvPr/>
          </p:nvSpPr>
          <p:spPr>
            <a:xfrm>
              <a:off x="6791202" y="5331878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50CC20-FC5F-1CE0-078E-53156452E4D2}"/>
              </a:ext>
            </a:extLst>
          </p:cNvPr>
          <p:cNvSpPr/>
          <p:nvPr/>
        </p:nvSpPr>
        <p:spPr>
          <a:xfrm>
            <a:off x="5286980" y="4569751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 예시</a:t>
            </a:r>
          </a:p>
        </p:txBody>
      </p:sp>
    </p:spTree>
    <p:extLst>
      <p:ext uri="{BB962C8B-B14F-4D97-AF65-F5344CB8AC3E}">
        <p14:creationId xmlns:p14="http://schemas.microsoft.com/office/powerpoint/2010/main" val="223184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카드 게임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C12606-E747-1394-0F1D-97D1966F9946}"/>
              </a:ext>
            </a:extLst>
          </p:cNvPr>
          <p:cNvGrpSpPr/>
          <p:nvPr/>
        </p:nvGrpSpPr>
        <p:grpSpPr>
          <a:xfrm>
            <a:off x="0" y="604939"/>
            <a:ext cx="11128129" cy="1349818"/>
            <a:chOff x="0" y="604939"/>
            <a:chExt cx="11128129" cy="13498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92C8C9-8349-1A4C-3A1F-376D318A02DA}"/>
                </a:ext>
              </a:extLst>
            </p:cNvPr>
            <p:cNvSpPr txBox="1"/>
            <p:nvPr/>
          </p:nvSpPr>
          <p:spPr>
            <a:xfrm>
              <a:off x="0" y="604939"/>
              <a:ext cx="5352747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숫자 카드 게임 실전 문제 소스코드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A0001-0E8F-A01D-ADC6-713E672E36A7}"/>
                </a:ext>
              </a:extLst>
            </p:cNvPr>
            <p:cNvSpPr txBox="1"/>
            <p:nvPr/>
          </p:nvSpPr>
          <p:spPr>
            <a:xfrm>
              <a:off x="406080" y="1084967"/>
              <a:ext cx="1072204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00B0F0"/>
                  </a:solidFill>
                </a:rPr>
                <a:t>‘</a:t>
              </a:r>
              <a:r>
                <a:rPr lang="ko-KR" altLang="en-US" dirty="0">
                  <a:solidFill>
                    <a:srgbClr val="00B0F0"/>
                  </a:solidFill>
                </a:rPr>
                <a:t>각 행마다 가장 작은 수를 찾은 뒤에 그 수 중에서 가장 큰 수</a:t>
              </a:r>
              <a:r>
                <a:rPr lang="en-US" altLang="ko-KR" dirty="0">
                  <a:solidFill>
                    <a:srgbClr val="00B0F0"/>
                  </a:solidFill>
                </a:rPr>
                <a:t>＇</a:t>
              </a:r>
              <a:r>
                <a:rPr lang="ko-KR" altLang="en-US" dirty="0"/>
                <a:t>를 찾아야 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3F80AE6-678D-2778-5E0F-5E6E5267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" y="2369893"/>
            <a:ext cx="5343889" cy="3338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1DB7E-F90A-7B59-D8CD-DC5DA4DF820D}"/>
              </a:ext>
            </a:extLst>
          </p:cNvPr>
          <p:cNvSpPr txBox="1"/>
          <p:nvPr/>
        </p:nvSpPr>
        <p:spPr>
          <a:xfrm>
            <a:off x="406080" y="1817001"/>
            <a:ext cx="50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Min( 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함수를 이용하는 답안</a:t>
            </a:r>
          </a:p>
        </p:txBody>
      </p:sp>
    </p:spTree>
    <p:extLst>
      <p:ext uri="{BB962C8B-B14F-4D97-AF65-F5344CB8AC3E}">
        <p14:creationId xmlns:p14="http://schemas.microsoft.com/office/powerpoint/2010/main" val="76554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카드 게임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C12606-E747-1394-0F1D-97D1966F9946}"/>
              </a:ext>
            </a:extLst>
          </p:cNvPr>
          <p:cNvGrpSpPr/>
          <p:nvPr/>
        </p:nvGrpSpPr>
        <p:grpSpPr>
          <a:xfrm>
            <a:off x="0" y="604939"/>
            <a:ext cx="11128129" cy="1349818"/>
            <a:chOff x="0" y="604939"/>
            <a:chExt cx="11128129" cy="13498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92C8C9-8349-1A4C-3A1F-376D318A02DA}"/>
                </a:ext>
              </a:extLst>
            </p:cNvPr>
            <p:cNvSpPr txBox="1"/>
            <p:nvPr/>
          </p:nvSpPr>
          <p:spPr>
            <a:xfrm>
              <a:off x="0" y="604939"/>
              <a:ext cx="5352747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숫자 카드 게임 실전 문제 소스코드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A0001-0E8F-A01D-ADC6-713E672E36A7}"/>
                </a:ext>
              </a:extLst>
            </p:cNvPr>
            <p:cNvSpPr txBox="1"/>
            <p:nvPr/>
          </p:nvSpPr>
          <p:spPr>
            <a:xfrm>
              <a:off x="406080" y="1084967"/>
              <a:ext cx="1072204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00B0F0"/>
                  </a:solidFill>
                </a:rPr>
                <a:t>‘</a:t>
              </a:r>
              <a:r>
                <a:rPr lang="ko-KR" altLang="en-US" dirty="0">
                  <a:solidFill>
                    <a:srgbClr val="00B0F0"/>
                  </a:solidFill>
                </a:rPr>
                <a:t>각 행마다 가장 작은 수를 찾은 뒤에 그 수 중에서 가장 큰 수</a:t>
              </a:r>
              <a:r>
                <a:rPr lang="en-US" altLang="ko-KR" dirty="0">
                  <a:solidFill>
                    <a:srgbClr val="00B0F0"/>
                  </a:solidFill>
                </a:rPr>
                <a:t>＇</a:t>
              </a:r>
              <a:r>
                <a:rPr lang="ko-KR" altLang="en-US" dirty="0"/>
                <a:t>를 찾아야 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41DB7E-F90A-7B59-D8CD-DC5DA4DF820D}"/>
              </a:ext>
            </a:extLst>
          </p:cNvPr>
          <p:cNvSpPr txBox="1"/>
          <p:nvPr/>
        </p:nvSpPr>
        <p:spPr>
          <a:xfrm>
            <a:off x="406080" y="1817001"/>
            <a:ext cx="50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반복문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구조를 이용하는 답안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C8B721-F07A-9A9F-3333-059C7F3A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0" y="2349759"/>
            <a:ext cx="4548571" cy="342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4. 1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CB792-EED0-B51A-E1DD-F2B19FDBEC69}"/>
              </a:ext>
            </a:extLst>
          </p:cNvPr>
          <p:cNvSpPr txBox="1"/>
          <p:nvPr/>
        </p:nvSpPr>
        <p:spPr>
          <a:xfrm>
            <a:off x="0" y="591413"/>
            <a:ext cx="3990195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1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이 될 때까지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327DD-4F72-36D9-8CE7-ECAD10B90FC3}"/>
              </a:ext>
            </a:extLst>
          </p:cNvPr>
          <p:cNvSpPr txBox="1"/>
          <p:nvPr/>
        </p:nvSpPr>
        <p:spPr>
          <a:xfrm>
            <a:off x="226192" y="1164475"/>
            <a:ext cx="11208674" cy="1879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어떠한 수 </a:t>
            </a:r>
            <a:r>
              <a:rPr lang="en-US" altLang="ko-KR" sz="2000" dirty="0"/>
              <a:t>N</a:t>
            </a:r>
            <a:r>
              <a:rPr lang="ko-KR" altLang="en-US" sz="2000" dirty="0"/>
              <a:t>이 </a:t>
            </a:r>
            <a:r>
              <a:rPr lang="en-US" altLang="ko-KR" sz="2000" dirty="0"/>
              <a:t>1</a:t>
            </a:r>
            <a:r>
              <a:rPr lang="ko-KR" altLang="en-US" sz="2000" dirty="0"/>
              <a:t>이 될 때까지 다음의 두 과정 중 하나를 반복적으로 선택하여 수행한다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단 두 번째 연산은 </a:t>
            </a:r>
            <a:r>
              <a:rPr lang="en-US" altLang="ko-KR" sz="2000" dirty="0"/>
              <a:t>N</a:t>
            </a:r>
            <a:r>
              <a:rPr lang="ko-KR" altLang="en-US" sz="2000" dirty="0"/>
              <a:t>이 </a:t>
            </a:r>
            <a:r>
              <a:rPr lang="en-US" altLang="ko-KR" sz="2000" dirty="0"/>
              <a:t>K</a:t>
            </a:r>
            <a:r>
              <a:rPr lang="ko-KR" altLang="en-US" sz="2000" dirty="0"/>
              <a:t>로 나누어 떨어질 때만 선택할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N</a:t>
            </a:r>
            <a:r>
              <a:rPr lang="ko-KR" altLang="en-US" sz="2000" dirty="0"/>
              <a:t>과 </a:t>
            </a:r>
            <a:r>
              <a:rPr lang="en-US" altLang="ko-KR" sz="2000" dirty="0"/>
              <a:t>K</a:t>
            </a:r>
            <a:r>
              <a:rPr lang="ko-KR" altLang="en-US" sz="2000" dirty="0"/>
              <a:t>가 주어질 때 </a:t>
            </a:r>
            <a:r>
              <a:rPr lang="en-US" altLang="ko-KR" sz="2000" dirty="0"/>
              <a:t>N</a:t>
            </a:r>
            <a:r>
              <a:rPr lang="ko-KR" altLang="en-US" sz="2000" dirty="0"/>
              <a:t>이 </a:t>
            </a:r>
            <a:r>
              <a:rPr lang="en-US" altLang="ko-KR" sz="2000" dirty="0"/>
              <a:t>1</a:t>
            </a:r>
            <a:r>
              <a:rPr lang="ko-KR" altLang="en-US" sz="2000" dirty="0"/>
              <a:t>이 될 때까지 </a:t>
            </a:r>
            <a:r>
              <a:rPr lang="en-US" altLang="ko-KR" sz="2000" dirty="0"/>
              <a:t>1</a:t>
            </a:r>
            <a:r>
              <a:rPr lang="ko-KR" altLang="en-US" sz="2000" dirty="0"/>
              <a:t>번 혹은 </a:t>
            </a:r>
            <a:r>
              <a:rPr lang="en-US" altLang="ko-KR" sz="2000" dirty="0"/>
              <a:t>2</a:t>
            </a:r>
            <a:r>
              <a:rPr lang="ko-KR" altLang="en-US" sz="2000" dirty="0"/>
              <a:t>번 과정을 수행해야 하는 최소 횟수를 구해야 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9A64-E233-60F9-49ED-5A0685D344C6}"/>
              </a:ext>
            </a:extLst>
          </p:cNvPr>
          <p:cNvSpPr txBox="1"/>
          <p:nvPr/>
        </p:nvSpPr>
        <p:spPr>
          <a:xfrm>
            <a:off x="226192" y="3429000"/>
            <a:ext cx="4943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뺀다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나눈다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895CB-CE54-084B-C0F0-D0AED5BFFAB7}"/>
              </a:ext>
            </a:extLst>
          </p:cNvPr>
          <p:cNvSpPr txBox="1"/>
          <p:nvPr/>
        </p:nvSpPr>
        <p:spPr>
          <a:xfrm>
            <a:off x="226192" y="4825673"/>
            <a:ext cx="7529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N = 17 K = 4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라고 할 때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과정을 수행하면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16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된다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</a:p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이후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번을 두 번 수행하면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된다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결과적으로 실행 횟수는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만드는 최소 횟수이다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5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4. 1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08413D-D76B-E066-22B4-F6E4835F8073}"/>
              </a:ext>
            </a:extLst>
          </p:cNvPr>
          <p:cNvGrpSpPr/>
          <p:nvPr/>
        </p:nvGrpSpPr>
        <p:grpSpPr>
          <a:xfrm>
            <a:off x="-67701" y="631536"/>
            <a:ext cx="12192000" cy="4300955"/>
            <a:chOff x="0" y="492444"/>
            <a:chExt cx="12192000" cy="43009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CC9E2F-1F44-7C25-A4C5-87148E0D0883}"/>
                </a:ext>
              </a:extLst>
            </p:cNvPr>
            <p:cNvSpPr txBox="1"/>
            <p:nvPr/>
          </p:nvSpPr>
          <p:spPr>
            <a:xfrm>
              <a:off x="1887576" y="3053119"/>
              <a:ext cx="10304424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</a:t>
              </a:r>
              <a:r>
                <a:rPr lang="en-US" altLang="ko-KR" dirty="0"/>
                <a:t>N</a:t>
              </a:r>
              <a:r>
                <a:rPr lang="ko-KR" altLang="en-US" dirty="0"/>
                <a:t>이 </a:t>
              </a:r>
              <a:r>
                <a:rPr lang="en-US" altLang="ko-KR" dirty="0"/>
                <a:t>1</a:t>
              </a:r>
              <a:r>
                <a:rPr lang="ko-KR" altLang="en-US" dirty="0"/>
                <a:t>이 될 때까지 </a:t>
              </a:r>
              <a:r>
                <a:rPr lang="en-US" altLang="ko-KR" dirty="0"/>
                <a:t>1</a:t>
              </a:r>
              <a:r>
                <a:rPr lang="ko-KR" altLang="en-US" dirty="0"/>
                <a:t>번 혹은 </a:t>
              </a:r>
              <a:r>
                <a:rPr lang="en-US" altLang="ko-KR" dirty="0"/>
                <a:t>2</a:t>
              </a:r>
              <a:r>
                <a:rPr lang="ko-KR" altLang="en-US" dirty="0"/>
                <a:t>번의 과정을 수행해야 하는 횟수의 최솟값을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9CBDBDD-8B2C-1423-F959-2FB932A6FDB3}"/>
                </a:ext>
              </a:extLst>
            </p:cNvPr>
            <p:cNvSpPr/>
            <p:nvPr/>
          </p:nvSpPr>
          <p:spPr>
            <a:xfrm>
              <a:off x="543710" y="4358393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FC4F9-1E4D-2FEE-CCA4-E102833C05B0}"/>
                </a:ext>
              </a:extLst>
            </p:cNvPr>
            <p:cNvSpPr txBox="1"/>
            <p:nvPr/>
          </p:nvSpPr>
          <p:spPr>
            <a:xfrm>
              <a:off x="1997972" y="4375014"/>
              <a:ext cx="2519552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25 5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6C87E5-1CEE-01A5-6378-90A2D8D5EF52}"/>
                </a:ext>
              </a:extLst>
            </p:cNvPr>
            <p:cNvSpPr txBox="1"/>
            <p:nvPr/>
          </p:nvSpPr>
          <p:spPr>
            <a:xfrm>
              <a:off x="6956384" y="4376599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288D00-C95E-80D2-9B0B-17A0E591C9B1}"/>
                </a:ext>
              </a:extLst>
            </p:cNvPr>
            <p:cNvSpPr txBox="1"/>
            <p:nvPr/>
          </p:nvSpPr>
          <p:spPr>
            <a:xfrm>
              <a:off x="0" y="492444"/>
              <a:ext cx="3887603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1</a:t>
              </a: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이 될 때까지 실전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57630B1-F6AC-8C67-0BBD-8AFF67DFDE10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46899D9-C593-09F5-14C0-4F9C171F6FF6}"/>
                    </a:ext>
                  </a:extLst>
                </p:cNvPr>
                <p:cNvSpPr txBox="1"/>
                <p:nvPr/>
              </p:nvSpPr>
              <p:spPr>
                <a:xfrm>
                  <a:off x="1944878" y="1207558"/>
                  <a:ext cx="9936346" cy="869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</a:t>
                  </a:r>
                  <a:r>
                    <a:rPr lang="en-US" altLang="ko-KR" dirty="0"/>
                    <a:t>N(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≤100,000)과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K(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≤100,000)</m:t>
                      </m:r>
                    </m:oMath>
                  </a14:m>
                  <a:r>
                    <a:rPr lang="ko-KR" altLang="en-US" dirty="0"/>
                    <a:t>가 공백으로 구분되며 각각 자연수로 주어진다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이때 입력으로 주어지는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은 항상 </a:t>
                  </a:r>
                  <a:r>
                    <a:rPr lang="en-US" altLang="ko-KR" dirty="0"/>
                    <a:t>K</a:t>
                  </a:r>
                  <a:r>
                    <a:rPr lang="ko-KR" altLang="en-US" dirty="0"/>
                    <a:t>보다 크거나 같다</a:t>
                  </a:r>
                  <a:r>
                    <a:rPr lang="en-US" altLang="ko-KR" dirty="0"/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46899D9-C593-09F5-14C0-4F9C171F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78" y="1207558"/>
                  <a:ext cx="9936346" cy="869790"/>
                </a:xfrm>
                <a:prstGeom prst="rect">
                  <a:avLst/>
                </a:prstGeom>
                <a:blipFill>
                  <a:blip r:embed="rId2"/>
                  <a:stretch>
                    <a:fillRect l="-368" b="-97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EB44B8E-F18D-D9F8-A51C-F79A0A3D795E}"/>
                </a:ext>
              </a:extLst>
            </p:cNvPr>
            <p:cNvSpPr/>
            <p:nvPr/>
          </p:nvSpPr>
          <p:spPr>
            <a:xfrm>
              <a:off x="513077" y="3072405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6515F9-AA31-539A-D467-733225392F89}"/>
              </a:ext>
            </a:extLst>
          </p:cNvPr>
          <p:cNvSpPr/>
          <p:nvPr/>
        </p:nvSpPr>
        <p:spPr>
          <a:xfrm>
            <a:off x="5351873" y="4497485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 예시</a:t>
            </a:r>
          </a:p>
        </p:txBody>
      </p:sp>
    </p:spTree>
    <p:extLst>
      <p:ext uri="{BB962C8B-B14F-4D97-AF65-F5344CB8AC3E}">
        <p14:creationId xmlns:p14="http://schemas.microsoft.com/office/powerpoint/2010/main" val="36499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4. 1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CF327B-ADC2-3DF7-3D04-13D8428F5F50}"/>
              </a:ext>
            </a:extLst>
          </p:cNvPr>
          <p:cNvGrpSpPr/>
          <p:nvPr/>
        </p:nvGrpSpPr>
        <p:grpSpPr>
          <a:xfrm>
            <a:off x="0" y="604939"/>
            <a:ext cx="11743765" cy="2216211"/>
            <a:chOff x="0" y="604939"/>
            <a:chExt cx="11743765" cy="22162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6D64F7-8364-9197-64DF-8D39BE414CD3}"/>
                </a:ext>
              </a:extLst>
            </p:cNvPr>
            <p:cNvSpPr txBox="1"/>
            <p:nvPr/>
          </p:nvSpPr>
          <p:spPr>
            <a:xfrm>
              <a:off x="0" y="604939"/>
              <a:ext cx="3887603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1</a:t>
              </a: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이 될 때까지 실전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853864-7E85-2FCD-5903-8BCCCEC5B3E1}"/>
                </a:ext>
              </a:extLst>
            </p:cNvPr>
            <p:cNvSpPr txBox="1"/>
            <p:nvPr/>
          </p:nvSpPr>
          <p:spPr>
            <a:xfrm>
              <a:off x="612558" y="1511060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sz="2000" dirty="0"/>
                <a:t>문제 해설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7134BF-7784-3406-87C2-34FB655FF39E}"/>
                </a:ext>
              </a:extLst>
            </p:cNvPr>
            <p:cNvSpPr txBox="1"/>
            <p:nvPr/>
          </p:nvSpPr>
          <p:spPr>
            <a:xfrm>
              <a:off x="1021716" y="1951360"/>
              <a:ext cx="1072204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주어진 </a:t>
              </a:r>
              <a:r>
                <a:rPr lang="en-US" altLang="ko-KR" dirty="0"/>
                <a:t>N</a:t>
              </a:r>
              <a:r>
                <a:rPr lang="ko-KR" altLang="en-US" dirty="0"/>
                <a:t>에 대하여 </a:t>
              </a:r>
              <a:r>
                <a:rPr lang="en-US" altLang="ko-KR" dirty="0">
                  <a:solidFill>
                    <a:srgbClr val="00B0F0"/>
                  </a:solidFill>
                </a:rPr>
                <a:t>‘</a:t>
              </a:r>
              <a:r>
                <a:rPr lang="ko-KR" altLang="en-US" dirty="0">
                  <a:solidFill>
                    <a:srgbClr val="00B0F0"/>
                  </a:solidFill>
                </a:rPr>
                <a:t>최대한 많이 나누기</a:t>
              </a:r>
              <a:r>
                <a:rPr lang="en-US" altLang="ko-KR" dirty="0">
                  <a:solidFill>
                    <a:srgbClr val="00B0F0"/>
                  </a:solidFill>
                </a:rPr>
                <a:t>＇</a:t>
              </a:r>
              <a:r>
                <a:rPr lang="ko-KR" altLang="en-US" dirty="0"/>
                <a:t>를 수행하면 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문제에서 </a:t>
              </a:r>
              <a:r>
                <a:rPr lang="en-US" altLang="ko-KR" dirty="0"/>
                <a:t>K</a:t>
              </a:r>
              <a:r>
                <a:rPr lang="ko-KR" altLang="en-US" dirty="0"/>
                <a:t>가 </a:t>
              </a:r>
              <a:r>
                <a:rPr lang="en-US" altLang="ko-KR" dirty="0"/>
                <a:t>2</a:t>
              </a:r>
              <a:r>
                <a:rPr lang="ko-KR" altLang="en-US" dirty="0"/>
                <a:t>이상의 자연수이므로 가능하면 나누는 것이 항상 더 숫자를 빠르게 줄이는 방법이다</a:t>
              </a:r>
              <a:r>
                <a:rPr lang="en-US" altLang="ko-KR" dirty="0"/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2CE696-7FDC-F998-5E20-C6769741D50A}"/>
              </a:ext>
            </a:extLst>
          </p:cNvPr>
          <p:cNvSpPr txBox="1"/>
          <p:nvPr/>
        </p:nvSpPr>
        <p:spPr>
          <a:xfrm>
            <a:off x="1120877" y="2914281"/>
            <a:ext cx="5043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배수가 될 때까지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씩 빼기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457200" indent="-457200" algn="l">
              <a:buAutoNum type="arabicPeriod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나누기</a:t>
            </a:r>
          </a:p>
        </p:txBody>
      </p:sp>
    </p:spTree>
    <p:extLst>
      <p:ext uri="{BB962C8B-B14F-4D97-AF65-F5344CB8AC3E}">
        <p14:creationId xmlns:p14="http://schemas.microsoft.com/office/powerpoint/2010/main" val="177200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4. 1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8B402-B1B0-36C6-BE82-EC209BC86387}"/>
              </a:ext>
            </a:extLst>
          </p:cNvPr>
          <p:cNvSpPr txBox="1"/>
          <p:nvPr/>
        </p:nvSpPr>
        <p:spPr>
          <a:xfrm>
            <a:off x="0" y="634378"/>
            <a:ext cx="7324441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1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이 될 때까지 실전 문제 소스코드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단순한 방법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CA580-C75C-D0C1-9E35-16F24C5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05" y="1417580"/>
            <a:ext cx="5266277" cy="415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E73D8-732F-FA1B-3CAB-92449A024176}"/>
              </a:ext>
            </a:extLst>
          </p:cNvPr>
          <p:cNvSpPr txBox="1"/>
          <p:nvPr/>
        </p:nvSpPr>
        <p:spPr>
          <a:xfrm>
            <a:off x="6024283" y="2330825"/>
            <a:ext cx="542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보다 작아져서 나누지 못할 때까지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while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반복문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나누어 떨어지지 않으면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씩 빼서 다시 나눔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보다 작아지면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씩 빼서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N=1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20316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4. 1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될 때까지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8B402-B1B0-36C6-BE82-EC209BC86387}"/>
              </a:ext>
            </a:extLst>
          </p:cNvPr>
          <p:cNvSpPr txBox="1"/>
          <p:nvPr/>
        </p:nvSpPr>
        <p:spPr>
          <a:xfrm>
            <a:off x="0" y="634378"/>
            <a:ext cx="5323893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1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이 될 때까지 실전 문제 소스코드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743535-7460-74F1-709D-D5E31547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3" y="1310621"/>
            <a:ext cx="5711828" cy="417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4B77D-B8ED-D22B-3A73-FA8476BDD714}"/>
              </a:ext>
            </a:extLst>
          </p:cNvPr>
          <p:cNvSpPr txBox="1"/>
          <p:nvPr/>
        </p:nvSpPr>
        <p:spPr>
          <a:xfrm>
            <a:off x="6158926" y="1362788"/>
            <a:ext cx="4046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배수가 되도록 효율적으로 한 번에 빼는 방식</a:t>
            </a:r>
          </a:p>
        </p:txBody>
      </p:sp>
    </p:spTree>
    <p:extLst>
      <p:ext uri="{BB962C8B-B14F-4D97-AF65-F5344CB8AC3E}">
        <p14:creationId xmlns:p14="http://schemas.microsoft.com/office/powerpoint/2010/main" val="15572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04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576548" y="6025187"/>
            <a:ext cx="107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4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1298789" y="1940809"/>
            <a:ext cx="376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81489" y="2492751"/>
            <a:ext cx="3548926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4FD553-9C92-D024-03E9-C1AB27C8A668}"/>
              </a:ext>
            </a:extLst>
          </p:cNvPr>
          <p:cNvSpPr txBox="1">
            <a:spLocks/>
          </p:cNvSpPr>
          <p:nvPr/>
        </p:nvSpPr>
        <p:spPr>
          <a:xfrm>
            <a:off x="2372783" y="6144487"/>
            <a:ext cx="4825402" cy="5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주요 알고리즘 이론과 실전 문제</a:t>
            </a:r>
          </a:p>
        </p:txBody>
      </p:sp>
    </p:spTree>
    <p:extLst>
      <p:ext uri="{BB962C8B-B14F-4D97-AF65-F5344CB8AC3E}">
        <p14:creationId xmlns:p14="http://schemas.microsoft.com/office/powerpoint/2010/main" val="261563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61965"/>
            <a:ext cx="9415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당장 좋은 것만 선택하는 </a:t>
            </a:r>
            <a:r>
              <a:rPr lang="ko-KR" altLang="en-US" sz="32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B275F-A5CC-F28C-5872-DAB383C327D5}"/>
              </a:ext>
            </a:extLst>
          </p:cNvPr>
          <p:cNvSpPr txBox="1"/>
          <p:nvPr/>
        </p:nvSpPr>
        <p:spPr>
          <a:xfrm>
            <a:off x="494932" y="2653655"/>
            <a:ext cx="11173992" cy="22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최적의 값을 구해야 하는 상황에서 사용되는 근시안적인 방법론으로 </a:t>
            </a:r>
            <a:r>
              <a:rPr lang="ko-KR" altLang="en-US" sz="1800" b="1" i="0" dirty="0">
                <a:solidFill>
                  <a:srgbClr val="0066FF"/>
                </a:solidFill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‘각 단계에서 최적이라고 생각되는 것을 선택’</a:t>
            </a:r>
            <a:r>
              <a:rPr lang="ko-KR" altLang="en-US" sz="18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 해 나가는 방식으로 진행하여 최종적인 해답에 도달하는 알고리즘입니다</a:t>
            </a:r>
            <a:r>
              <a:rPr lang="en-US" altLang="ko-KR" sz="18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이때</a:t>
            </a:r>
            <a:r>
              <a:rPr lang="en-US" altLang="ko-KR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, </a:t>
            </a:r>
            <a:r>
              <a:rPr lang="ko-KR" altLang="en-US" sz="18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항상 최적의 값을 보장하는 것이 아니라 최적의 값의 ‘근사한 </a:t>
            </a:r>
            <a:r>
              <a:rPr lang="ko-KR" altLang="en-US" sz="1800" b="1" i="0" dirty="0" err="1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값’을</a:t>
            </a:r>
            <a:r>
              <a:rPr lang="ko-KR" altLang="en-US" sz="18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 목표</a:t>
            </a:r>
            <a:r>
              <a:rPr lang="ko-KR" altLang="en-US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로 하고 있습니다</a:t>
            </a:r>
            <a:r>
              <a:rPr lang="en-US" altLang="ko-KR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매 순간 가장 좋아 보이는 것을 선택하며</a:t>
            </a:r>
            <a:r>
              <a:rPr lang="en-US" altLang="ko-KR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, </a:t>
            </a:r>
            <a:r>
              <a:rPr lang="ko-KR" altLang="en-US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현재의 선택이 나중에 미칠 영향에 대해서는 고려하지 않는다</a:t>
            </a:r>
            <a:r>
              <a:rPr lang="en-US" altLang="ko-KR" sz="1800" b="0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.</a:t>
            </a:r>
            <a:endParaRPr lang="en-US" altLang="ko-KR" sz="1800" dirty="0">
              <a:latin typeface="Sabon Next LT" panose="020B0502040204020203" pitchFamily="2" charset="0"/>
              <a:ea typeface="나눔스퀘어 네오 Bold" panose="00000800000000000000" pitchFamily="2" charset="-127"/>
              <a:cs typeface="Sabon Next LT" panose="020B05020402040202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1C5B-B05F-EAC4-B3B3-42A4A76A740B}"/>
              </a:ext>
            </a:extLst>
          </p:cNvPr>
          <p:cNvSpPr txBox="1"/>
          <p:nvPr/>
        </p:nvSpPr>
        <p:spPr>
          <a:xfrm>
            <a:off x="494932" y="1442784"/>
            <a:ext cx="908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b="1" i="0" dirty="0" err="1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그리디</a:t>
            </a:r>
            <a:r>
              <a:rPr lang="ko-KR" altLang="en-US" sz="24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 알고리즘</a:t>
            </a:r>
            <a:r>
              <a:rPr lang="en-US" altLang="ko-KR" sz="24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(</a:t>
            </a:r>
            <a:r>
              <a:rPr lang="ko-KR" altLang="en-US" sz="2400" b="1" i="0" dirty="0" err="1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탐욕법</a:t>
            </a:r>
            <a:r>
              <a:rPr lang="en-US" altLang="ko-KR" sz="24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, Greedy Algorithm) </a:t>
            </a:r>
            <a:r>
              <a:rPr lang="ko-KR" altLang="en-US" sz="24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이란</a:t>
            </a:r>
            <a:r>
              <a:rPr lang="en-US" altLang="ko-KR" sz="2400" b="1" i="0" dirty="0">
                <a:effectLst/>
                <a:latin typeface="Sabon Next LT" panose="020B0502040204020203" pitchFamily="2" charset="0"/>
                <a:cs typeface="Sabon Next LT" panose="020B0502040204020203" pitchFamily="2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26" name="Picture 2" descr="Creative Problem Solving Process | InnovationTraining.org">
            <a:extLst>
              <a:ext uri="{FF2B5EF4-FFF2-40B4-BE49-F238E27FC236}">
                <a16:creationId xmlns:a16="http://schemas.microsoft.com/office/drawing/2014/main" id="{767FCF66-23B4-7EFE-8895-4EA0384F3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34389" r="-1053" b="-207"/>
          <a:stretch/>
        </p:blipFill>
        <p:spPr bwMode="auto">
          <a:xfrm>
            <a:off x="2383585" y="3611299"/>
            <a:ext cx="6400554" cy="2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C6B88-52DE-FD2E-629C-A56DBBE184D2}"/>
              </a:ext>
            </a:extLst>
          </p:cNvPr>
          <p:cNvSpPr txBox="1"/>
          <p:nvPr/>
        </p:nvSpPr>
        <p:spPr>
          <a:xfrm>
            <a:off x="241873" y="640335"/>
            <a:ext cx="1146468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D2Coding" panose="020B0609020101020101" pitchFamily="49" charset="-127"/>
                <a:ea typeface="D2Coding" panose="020B0609020101020101" pitchFamily="49" charset="-127"/>
              </a:rPr>
              <a:t>구현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3A726-AF42-17A8-2174-81D84C12DA4E}"/>
              </a:ext>
            </a:extLst>
          </p:cNvPr>
          <p:cNvSpPr txBox="1"/>
          <p:nvPr/>
        </p:nvSpPr>
        <p:spPr>
          <a:xfrm>
            <a:off x="477849" y="1200488"/>
            <a:ext cx="71677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구현 유형의 문제는 풀이를 떠올리는 것은 쉽지만 소스코드로 옮기기 어려운 문제를 말합니다</a:t>
            </a:r>
            <a:r>
              <a:rPr lang="en-US" altLang="ko-KR" sz="200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알고리즘은 간단한데 코드가 지나칠 만큼 길어지는 문제</a:t>
            </a:r>
            <a:endParaRPr lang="en-US" altLang="ko-KR" sz="2000" i="0" dirty="0">
              <a:solidFill>
                <a:srgbClr val="212529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실수 연산을 다루고</a:t>
            </a:r>
            <a:r>
              <a:rPr lang="en-US" altLang="ko-KR" sz="2000" i="0" dirty="0">
                <a:solidFill>
                  <a:srgbClr val="212529"/>
                </a:solidFill>
                <a:effectLst/>
                <a:latin typeface="+mn-ea"/>
              </a:rPr>
              <a:t>, </a:t>
            </a: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특정 소수점 자리까지 출력해야 하는 문제</a:t>
            </a:r>
            <a:endParaRPr lang="en-US" altLang="ko-KR" sz="2000" i="0" dirty="0">
              <a:solidFill>
                <a:srgbClr val="212529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문자열을 특정한 기준에 따라서 끊어 처리해야 하는 문제</a:t>
            </a:r>
            <a:endParaRPr lang="en-US" altLang="ko-KR" sz="2000" i="0" dirty="0">
              <a:solidFill>
                <a:srgbClr val="212529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529"/>
                </a:solidFill>
                <a:effectLst/>
                <a:latin typeface="+mn-ea"/>
              </a:rPr>
              <a:t>적절한 라이브러리를 찾아서 사용해야 하는 문제</a:t>
            </a:r>
          </a:p>
        </p:txBody>
      </p:sp>
    </p:spTree>
    <p:extLst>
      <p:ext uri="{BB962C8B-B14F-4D97-AF65-F5344CB8AC3E}">
        <p14:creationId xmlns:p14="http://schemas.microsoft.com/office/powerpoint/2010/main" val="3137180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BFCB41-76C4-9A63-DA00-788315AE3520}"/>
              </a:ext>
            </a:extLst>
          </p:cNvPr>
          <p:cNvSpPr txBox="1"/>
          <p:nvPr/>
        </p:nvSpPr>
        <p:spPr>
          <a:xfrm>
            <a:off x="-58993" y="496933"/>
            <a:ext cx="1864613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상하좌우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7B55F-9CE8-DB05-4427-09C3EFC7315B}"/>
              </a:ext>
            </a:extLst>
          </p:cNvPr>
          <p:cNvSpPr txBox="1"/>
          <p:nvPr/>
        </p:nvSpPr>
        <p:spPr>
          <a:xfrm>
            <a:off x="202594" y="1057086"/>
            <a:ext cx="11208674" cy="2341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N X N </a:t>
            </a:r>
            <a:r>
              <a:rPr lang="ko-KR" altLang="en-US" sz="2000" dirty="0"/>
              <a:t>크기의 정사각형 공간이 있고 이 공간은 </a:t>
            </a:r>
            <a:r>
              <a:rPr lang="en-US" altLang="ko-KR" sz="2000" dirty="0"/>
              <a:t>1 X 1 </a:t>
            </a:r>
            <a:r>
              <a:rPr lang="ko-KR" altLang="en-US" sz="2000" dirty="0"/>
              <a:t>크기의 정사각형으로 나누어져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가장 왼쪽 위 좌표는 </a:t>
            </a:r>
            <a:r>
              <a:rPr lang="en-US" altLang="ko-KR" sz="2000" dirty="0"/>
              <a:t>(1, 1)</a:t>
            </a:r>
            <a:r>
              <a:rPr lang="ko-KR" altLang="en-US" sz="2000" dirty="0"/>
              <a:t>이고</a:t>
            </a:r>
            <a:r>
              <a:rPr lang="en-US" altLang="ko-KR" sz="2000" dirty="0"/>
              <a:t>, </a:t>
            </a:r>
            <a:r>
              <a:rPr lang="ko-KR" altLang="en-US" sz="2000" dirty="0"/>
              <a:t>가장 오른쪽 아래 좌표는 </a:t>
            </a:r>
            <a:r>
              <a:rPr lang="en-US" altLang="ko-KR" sz="2000" dirty="0"/>
              <a:t>(N, N)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여행가는 상</a:t>
            </a:r>
            <a:r>
              <a:rPr lang="en-US" altLang="ko-KR" sz="2000" dirty="0"/>
              <a:t>, </a:t>
            </a:r>
            <a:r>
              <a:rPr lang="ko-KR" altLang="en-US" sz="2000" dirty="0"/>
              <a:t>하 </a:t>
            </a:r>
            <a:r>
              <a:rPr lang="en-US" altLang="ko-KR" sz="2000" dirty="0"/>
              <a:t>,</a:t>
            </a:r>
            <a:r>
              <a:rPr lang="ko-KR" altLang="en-US" sz="2000" dirty="0"/>
              <a:t>좌</a:t>
            </a:r>
            <a:r>
              <a:rPr lang="en-US" altLang="ko-KR" sz="2000" dirty="0"/>
              <a:t>, </a:t>
            </a:r>
            <a:r>
              <a:rPr lang="ko-KR" altLang="en-US" sz="2000" dirty="0"/>
              <a:t>우 방향으로 이동 할 수 있고 시작 좌표는 항상 </a:t>
            </a:r>
            <a:r>
              <a:rPr lang="en-US" altLang="ko-KR" sz="2000" dirty="0"/>
              <a:t>(1, 1)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가 이동할 계획서에는 </a:t>
            </a:r>
            <a:r>
              <a:rPr lang="en-US" altLang="ko-KR" sz="2000" dirty="0"/>
              <a:t>L, R , U , D</a:t>
            </a:r>
            <a:r>
              <a:rPr lang="ko-KR" altLang="en-US" sz="2000" dirty="0"/>
              <a:t> 중 하나의 문자가 반복적으로 </a:t>
            </a:r>
            <a:r>
              <a:rPr lang="ko-KR" altLang="en-US" sz="2000" dirty="0" err="1"/>
              <a:t>적혀있다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여행가 </a:t>
            </a:r>
            <a:r>
              <a:rPr lang="en-US" altLang="ko-KR" sz="2000" dirty="0"/>
              <a:t>A</a:t>
            </a:r>
            <a:r>
              <a:rPr lang="ko-KR" altLang="en-US" sz="2000" dirty="0"/>
              <a:t>가 </a:t>
            </a:r>
            <a:r>
              <a:rPr lang="en-US" altLang="ko-KR" sz="2000" dirty="0"/>
              <a:t>N X N </a:t>
            </a:r>
            <a:r>
              <a:rPr lang="ko-KR" altLang="en-US" sz="2000" dirty="0"/>
              <a:t>크기의 정사각형 공간을 벗어나는 움직임은 무시된다</a:t>
            </a:r>
            <a:r>
              <a:rPr lang="en-US" altLang="ko-KR" sz="20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E43D64-A172-8E7A-8EE3-7EA8CD32A685}"/>
              </a:ext>
            </a:extLst>
          </p:cNvPr>
          <p:cNvSpPr txBox="1"/>
          <p:nvPr/>
        </p:nvSpPr>
        <p:spPr>
          <a:xfrm>
            <a:off x="202594" y="3645802"/>
            <a:ext cx="895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 :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왼쪽으로 한 칸 이동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 :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오른쪽으로 한 칸 이동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 :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위로 한 칸 이동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 :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아래로 한 칸 이동</a:t>
            </a:r>
          </a:p>
        </p:txBody>
      </p:sp>
    </p:spTree>
    <p:extLst>
      <p:ext uri="{BB962C8B-B14F-4D97-AF65-F5344CB8AC3E}">
        <p14:creationId xmlns:p14="http://schemas.microsoft.com/office/powerpoint/2010/main" val="386518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DE1AC3-2D37-AF10-3590-856159FA275B}"/>
              </a:ext>
            </a:extLst>
          </p:cNvPr>
          <p:cNvGrpSpPr/>
          <p:nvPr/>
        </p:nvGrpSpPr>
        <p:grpSpPr>
          <a:xfrm>
            <a:off x="3024132" y="1792925"/>
            <a:ext cx="4664847" cy="4309094"/>
            <a:chOff x="1055985" y="1321455"/>
            <a:chExt cx="3834580" cy="37387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D471A6-7D67-98FE-8B59-629BAE3829D6}"/>
                </a:ext>
              </a:extLst>
            </p:cNvPr>
            <p:cNvGrpSpPr/>
            <p:nvPr/>
          </p:nvGrpSpPr>
          <p:grpSpPr>
            <a:xfrm>
              <a:off x="1055985" y="1321455"/>
              <a:ext cx="3834580" cy="755118"/>
              <a:chOff x="1055985" y="1321455"/>
              <a:chExt cx="3834580" cy="75511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997AE22-7FD1-73CB-0756-F4504F8B06C9}"/>
                  </a:ext>
                </a:extLst>
              </p:cNvPr>
              <p:cNvSpPr/>
              <p:nvPr/>
            </p:nvSpPr>
            <p:spPr>
              <a:xfrm>
                <a:off x="1055985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(1, 1)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+mn-ea"/>
                  </a:rPr>
                  <a:t>  시작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9494F0-F913-9BB6-DFDD-962570EE147B}"/>
                  </a:ext>
                </a:extLst>
              </p:cNvPr>
              <p:cNvSpPr/>
              <p:nvPr/>
            </p:nvSpPr>
            <p:spPr>
              <a:xfrm>
                <a:off x="1822901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(1,2)</a:t>
                </a: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47EF56-5F4F-6E31-D3B0-CEEA831BB17B}"/>
                  </a:ext>
                </a:extLst>
              </p:cNvPr>
              <p:cNvSpPr/>
              <p:nvPr/>
            </p:nvSpPr>
            <p:spPr>
              <a:xfrm>
                <a:off x="2589817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(1,3)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BC6CCDE-D617-4B38-3551-65B2E0D8665A}"/>
                  </a:ext>
                </a:extLst>
              </p:cNvPr>
              <p:cNvSpPr/>
              <p:nvPr/>
            </p:nvSpPr>
            <p:spPr>
              <a:xfrm>
                <a:off x="3356733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(1,4)</a:t>
                </a:r>
              </a:p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C41D044-8E00-D3AD-458A-BD86040937EE}"/>
                  </a:ext>
                </a:extLst>
              </p:cNvPr>
              <p:cNvSpPr/>
              <p:nvPr/>
            </p:nvSpPr>
            <p:spPr>
              <a:xfrm>
                <a:off x="4123649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F49B4D-260C-DB8B-7C73-54349ADC296A}"/>
                </a:ext>
              </a:extLst>
            </p:cNvPr>
            <p:cNvGrpSpPr/>
            <p:nvPr/>
          </p:nvGrpSpPr>
          <p:grpSpPr>
            <a:xfrm>
              <a:off x="1055985" y="2070674"/>
              <a:ext cx="3834580" cy="755118"/>
              <a:chOff x="1055985" y="1321455"/>
              <a:chExt cx="3834580" cy="75511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C67D33E-51B5-7804-EA15-BB52D84B45EA}"/>
                  </a:ext>
                </a:extLst>
              </p:cNvPr>
              <p:cNvSpPr/>
              <p:nvPr/>
            </p:nvSpPr>
            <p:spPr>
              <a:xfrm>
                <a:off x="1055985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65D440-FAAB-E1A8-1AD9-42B6D260D51C}"/>
                  </a:ext>
                </a:extLst>
              </p:cNvPr>
              <p:cNvSpPr/>
              <p:nvPr/>
            </p:nvSpPr>
            <p:spPr>
              <a:xfrm>
                <a:off x="1822901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C97FE8C-0273-8DF0-3D4F-2D58971148D9}"/>
                  </a:ext>
                </a:extLst>
              </p:cNvPr>
              <p:cNvSpPr/>
              <p:nvPr/>
            </p:nvSpPr>
            <p:spPr>
              <a:xfrm>
                <a:off x="2589817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62C5F4C-3D0A-36BA-6B35-009C366AD4DB}"/>
                  </a:ext>
                </a:extLst>
              </p:cNvPr>
              <p:cNvSpPr/>
              <p:nvPr/>
            </p:nvSpPr>
            <p:spPr>
              <a:xfrm>
                <a:off x="3356733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(2,4)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7D9E8DB-87A0-00EF-BD24-C063341E0727}"/>
                  </a:ext>
                </a:extLst>
              </p:cNvPr>
              <p:cNvSpPr/>
              <p:nvPr/>
            </p:nvSpPr>
            <p:spPr>
              <a:xfrm>
                <a:off x="4123649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65E827-EA6D-25C2-83F0-2BC0D596575E}"/>
                </a:ext>
              </a:extLst>
            </p:cNvPr>
            <p:cNvGrpSpPr/>
            <p:nvPr/>
          </p:nvGrpSpPr>
          <p:grpSpPr>
            <a:xfrm>
              <a:off x="1055985" y="2813253"/>
              <a:ext cx="3834580" cy="755118"/>
              <a:chOff x="1055985" y="1321455"/>
              <a:chExt cx="3834580" cy="75511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26F509B-6C81-07B3-02D2-134C159644EC}"/>
                  </a:ext>
                </a:extLst>
              </p:cNvPr>
              <p:cNvSpPr/>
              <p:nvPr/>
            </p:nvSpPr>
            <p:spPr>
              <a:xfrm>
                <a:off x="1055985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9CD5DA5-AD41-34F5-67E8-1139C7EBBB0F}"/>
                  </a:ext>
                </a:extLst>
              </p:cNvPr>
              <p:cNvSpPr/>
              <p:nvPr/>
            </p:nvSpPr>
            <p:spPr>
              <a:xfrm>
                <a:off x="1822901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FC5CF28-59B7-AE11-F393-005A611CF4C3}"/>
                  </a:ext>
                </a:extLst>
              </p:cNvPr>
              <p:cNvSpPr/>
              <p:nvPr/>
            </p:nvSpPr>
            <p:spPr>
              <a:xfrm>
                <a:off x="2589817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5F089AE-85C2-3DB5-848A-860FDA393183}"/>
                  </a:ext>
                </a:extLst>
              </p:cNvPr>
              <p:cNvSpPr/>
              <p:nvPr/>
            </p:nvSpPr>
            <p:spPr>
              <a:xfrm>
                <a:off x="3356733" y="1321455"/>
                <a:ext cx="766916" cy="755118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 (3,4)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+mn-ea"/>
                  </a:rPr>
                  <a:t>  도착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785D530-5F60-1C55-0C88-72EC148430C9}"/>
                  </a:ext>
                </a:extLst>
              </p:cNvPr>
              <p:cNvSpPr/>
              <p:nvPr/>
            </p:nvSpPr>
            <p:spPr>
              <a:xfrm>
                <a:off x="4123649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73C1BB6-3F44-92D2-1B61-DCB0851634B6}"/>
                </a:ext>
              </a:extLst>
            </p:cNvPr>
            <p:cNvGrpSpPr/>
            <p:nvPr/>
          </p:nvGrpSpPr>
          <p:grpSpPr>
            <a:xfrm>
              <a:off x="1055985" y="3575011"/>
              <a:ext cx="3834580" cy="755118"/>
              <a:chOff x="1055985" y="1321455"/>
              <a:chExt cx="3834580" cy="75511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715521-AE74-8290-4E4D-EF57FF31BE8D}"/>
                  </a:ext>
                </a:extLst>
              </p:cNvPr>
              <p:cNvSpPr/>
              <p:nvPr/>
            </p:nvSpPr>
            <p:spPr>
              <a:xfrm>
                <a:off x="1055985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AE088D1-274D-AFA7-F83D-54D2725FEE93}"/>
                  </a:ext>
                </a:extLst>
              </p:cNvPr>
              <p:cNvSpPr/>
              <p:nvPr/>
            </p:nvSpPr>
            <p:spPr>
              <a:xfrm>
                <a:off x="1822901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934D515-8A39-99FA-C209-8AF4ABB5FF93}"/>
                  </a:ext>
                </a:extLst>
              </p:cNvPr>
              <p:cNvSpPr/>
              <p:nvPr/>
            </p:nvSpPr>
            <p:spPr>
              <a:xfrm>
                <a:off x="2589817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79E39D6-790F-EF18-749F-7EB109F5FCFF}"/>
                  </a:ext>
                </a:extLst>
              </p:cNvPr>
              <p:cNvSpPr/>
              <p:nvPr/>
            </p:nvSpPr>
            <p:spPr>
              <a:xfrm>
                <a:off x="3356733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D37664-90CD-23E0-ABB4-7E1BC4E658D1}"/>
                  </a:ext>
                </a:extLst>
              </p:cNvPr>
              <p:cNvSpPr/>
              <p:nvPr/>
            </p:nvSpPr>
            <p:spPr>
              <a:xfrm>
                <a:off x="4123649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73368E6-1CF4-9D41-289C-0E0DDD4BDC9E}"/>
                </a:ext>
              </a:extLst>
            </p:cNvPr>
            <p:cNvGrpSpPr/>
            <p:nvPr/>
          </p:nvGrpSpPr>
          <p:grpSpPr>
            <a:xfrm>
              <a:off x="1055985" y="4305051"/>
              <a:ext cx="3834580" cy="755118"/>
              <a:chOff x="1055985" y="1321455"/>
              <a:chExt cx="3834580" cy="75511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DA14FEF-FB19-E7AA-88A9-06FEA1F8AE3D}"/>
                  </a:ext>
                </a:extLst>
              </p:cNvPr>
              <p:cNvSpPr/>
              <p:nvPr/>
            </p:nvSpPr>
            <p:spPr>
              <a:xfrm>
                <a:off x="1055985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20F4C0-B02E-1457-3148-1DD38885158D}"/>
                  </a:ext>
                </a:extLst>
              </p:cNvPr>
              <p:cNvSpPr/>
              <p:nvPr/>
            </p:nvSpPr>
            <p:spPr>
              <a:xfrm>
                <a:off x="1822901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2F96D8B-E4C5-3BF2-CDB3-DD522200B385}"/>
                  </a:ext>
                </a:extLst>
              </p:cNvPr>
              <p:cNvSpPr/>
              <p:nvPr/>
            </p:nvSpPr>
            <p:spPr>
              <a:xfrm>
                <a:off x="2589817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8D632FB-9F71-72DC-2452-4C639F097E76}"/>
                  </a:ext>
                </a:extLst>
              </p:cNvPr>
              <p:cNvSpPr/>
              <p:nvPr/>
            </p:nvSpPr>
            <p:spPr>
              <a:xfrm>
                <a:off x="3356733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B5C138-6A69-1228-FD6D-5FDF9D6D3A3C}"/>
                  </a:ext>
                </a:extLst>
              </p:cNvPr>
              <p:cNvSpPr/>
              <p:nvPr/>
            </p:nvSpPr>
            <p:spPr>
              <a:xfrm>
                <a:off x="4123649" y="1321455"/>
                <a:ext cx="766916" cy="7551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0B144D-8F89-CD71-B455-6EE0C9DA2131}"/>
              </a:ext>
            </a:extLst>
          </p:cNvPr>
          <p:cNvSpPr txBox="1"/>
          <p:nvPr/>
        </p:nvSpPr>
        <p:spPr>
          <a:xfrm>
            <a:off x="94390" y="778715"/>
            <a:ext cx="673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N = 5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지도와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 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U D 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적힌 계획서를 가지고 있다면 그림처럼 이동한다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D1286E4-2004-172D-8CB8-E682AF7D8CDB}"/>
              </a:ext>
            </a:extLst>
          </p:cNvPr>
          <p:cNvCxnSpPr>
            <a:cxnSpLocks/>
          </p:cNvCxnSpPr>
          <p:nvPr/>
        </p:nvCxnSpPr>
        <p:spPr>
          <a:xfrm>
            <a:off x="3783208" y="2287255"/>
            <a:ext cx="34778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CC4076-8781-4D47-B24C-BD44F602D960}"/>
              </a:ext>
            </a:extLst>
          </p:cNvPr>
          <p:cNvSpPr txBox="1"/>
          <p:nvPr/>
        </p:nvSpPr>
        <p:spPr>
          <a:xfrm>
            <a:off x="3783208" y="2281925"/>
            <a:ext cx="28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A7776F-3B92-CFB2-4FA8-6524A0C111BF}"/>
              </a:ext>
            </a:extLst>
          </p:cNvPr>
          <p:cNvGrpSpPr/>
          <p:nvPr/>
        </p:nvGrpSpPr>
        <p:grpSpPr>
          <a:xfrm>
            <a:off x="4716176" y="2281925"/>
            <a:ext cx="347785" cy="407533"/>
            <a:chOff x="8820083" y="2803118"/>
            <a:chExt cx="347785" cy="407533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9DC3869-539A-C248-80FE-B25C0FDBFF1F}"/>
                </a:ext>
              </a:extLst>
            </p:cNvPr>
            <p:cNvCxnSpPr>
              <a:cxnSpLocks/>
            </p:cNvCxnSpPr>
            <p:nvPr/>
          </p:nvCxnSpPr>
          <p:spPr>
            <a:xfrm>
              <a:off x="8820083" y="2803118"/>
              <a:ext cx="347785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E8F6DC-9F9A-EFD4-E015-C5B4DA64A7A6}"/>
                </a:ext>
              </a:extLst>
            </p:cNvPr>
            <p:cNvSpPr txBox="1"/>
            <p:nvPr/>
          </p:nvSpPr>
          <p:spPr>
            <a:xfrm>
              <a:off x="8820083" y="2810541"/>
              <a:ext cx="28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7ACE76-8CA2-F7E0-F25D-E10BD81E3097}"/>
              </a:ext>
            </a:extLst>
          </p:cNvPr>
          <p:cNvGrpSpPr/>
          <p:nvPr/>
        </p:nvGrpSpPr>
        <p:grpSpPr>
          <a:xfrm>
            <a:off x="5649145" y="2281925"/>
            <a:ext cx="347785" cy="407533"/>
            <a:chOff x="8820083" y="2803118"/>
            <a:chExt cx="347785" cy="407533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E0AD25A-CE68-D5F7-C594-DD4141814FA5}"/>
                </a:ext>
              </a:extLst>
            </p:cNvPr>
            <p:cNvCxnSpPr>
              <a:cxnSpLocks/>
            </p:cNvCxnSpPr>
            <p:nvPr/>
          </p:nvCxnSpPr>
          <p:spPr>
            <a:xfrm>
              <a:off x="8820083" y="2803118"/>
              <a:ext cx="347785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88338F-BBC4-D406-3FB3-86FD3A0415A8}"/>
                </a:ext>
              </a:extLst>
            </p:cNvPr>
            <p:cNvSpPr txBox="1"/>
            <p:nvPr/>
          </p:nvSpPr>
          <p:spPr>
            <a:xfrm>
              <a:off x="8820083" y="2810541"/>
              <a:ext cx="28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6934306-835A-0A29-B095-79DC192C3469}"/>
              </a:ext>
            </a:extLst>
          </p:cNvPr>
          <p:cNvCxnSpPr>
            <a:cxnSpLocks/>
          </p:cNvCxnSpPr>
          <p:nvPr/>
        </p:nvCxnSpPr>
        <p:spPr>
          <a:xfrm rot="16200000">
            <a:off x="6115632" y="1506648"/>
            <a:ext cx="34778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E1A4F5-7B66-729B-6B60-8AD1EB9712E9}"/>
              </a:ext>
            </a:extLst>
          </p:cNvPr>
          <p:cNvSpPr txBox="1"/>
          <p:nvPr/>
        </p:nvSpPr>
        <p:spPr>
          <a:xfrm>
            <a:off x="6289524" y="1332755"/>
            <a:ext cx="28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A74DC7-610A-3DD3-B8D7-01413593CDD0}"/>
              </a:ext>
            </a:extLst>
          </p:cNvPr>
          <p:cNvSpPr txBox="1"/>
          <p:nvPr/>
        </p:nvSpPr>
        <p:spPr>
          <a:xfrm>
            <a:off x="6577959" y="1315296"/>
            <a:ext cx="185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공간 밖은 무시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6309940-A17B-A758-4BB8-9E62173502FA}"/>
              </a:ext>
            </a:extLst>
          </p:cNvPr>
          <p:cNvGrpSpPr/>
          <p:nvPr/>
        </p:nvGrpSpPr>
        <p:grpSpPr>
          <a:xfrm>
            <a:off x="6254422" y="2447173"/>
            <a:ext cx="288435" cy="403237"/>
            <a:chOff x="8993975" y="2573773"/>
            <a:chExt cx="288435" cy="403237"/>
          </a:xfrm>
        </p:grpSpPr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72CC20A-FF48-67F3-9539-8EBA15ECA4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20083" y="2803118"/>
              <a:ext cx="347785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9AD656-43D2-A1B9-14FD-AB84ECF726CD}"/>
                </a:ext>
              </a:extLst>
            </p:cNvPr>
            <p:cNvSpPr txBox="1"/>
            <p:nvPr/>
          </p:nvSpPr>
          <p:spPr>
            <a:xfrm>
              <a:off x="8993975" y="2573773"/>
              <a:ext cx="28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07BCDB-4E76-C12F-BC8A-3F2E40828586}"/>
              </a:ext>
            </a:extLst>
          </p:cNvPr>
          <p:cNvGrpSpPr/>
          <p:nvPr/>
        </p:nvGrpSpPr>
        <p:grpSpPr>
          <a:xfrm>
            <a:off x="6254422" y="3285461"/>
            <a:ext cx="288435" cy="403237"/>
            <a:chOff x="8993975" y="2573773"/>
            <a:chExt cx="288435" cy="40323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519B963-FA6F-33E6-91A5-C72C47C914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20083" y="2803118"/>
              <a:ext cx="347785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9362EC-29B7-A075-6829-F7258B23F1F4}"/>
                </a:ext>
              </a:extLst>
            </p:cNvPr>
            <p:cNvSpPr txBox="1"/>
            <p:nvPr/>
          </p:nvSpPr>
          <p:spPr>
            <a:xfrm>
              <a:off x="8993975" y="2573773"/>
              <a:ext cx="28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22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2BDD7-A1A4-443F-E497-44A9AEED730E}"/>
              </a:ext>
            </a:extLst>
          </p:cNvPr>
          <p:cNvGrpSpPr/>
          <p:nvPr/>
        </p:nvGrpSpPr>
        <p:grpSpPr>
          <a:xfrm>
            <a:off x="-67701" y="631536"/>
            <a:ext cx="11881224" cy="4467345"/>
            <a:chOff x="0" y="492444"/>
            <a:chExt cx="11881224" cy="44673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86CE00-0FE4-068A-AB6B-A925A2E8D93D}"/>
                </a:ext>
              </a:extLst>
            </p:cNvPr>
            <p:cNvSpPr txBox="1"/>
            <p:nvPr/>
          </p:nvSpPr>
          <p:spPr>
            <a:xfrm>
              <a:off x="1887576" y="3053119"/>
              <a:ext cx="9894247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여행가</a:t>
              </a:r>
              <a:r>
                <a:rPr lang="en-US" altLang="ko-KR" dirty="0"/>
                <a:t> A</a:t>
              </a:r>
              <a:r>
                <a:rPr lang="ko-KR" altLang="en-US" dirty="0"/>
                <a:t>가 최종적으로 도착할 지점의 좌표</a:t>
              </a:r>
              <a:r>
                <a:rPr lang="en-US" altLang="ko-KR" dirty="0"/>
                <a:t>(X, Y)</a:t>
              </a:r>
              <a:r>
                <a:rPr lang="ko-KR" altLang="en-US" dirty="0"/>
                <a:t>를 공백으로 구분하여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0814C3C-78EA-C95B-23AD-7294E5A4C597}"/>
                </a:ext>
              </a:extLst>
            </p:cNvPr>
            <p:cNvSpPr/>
            <p:nvPr/>
          </p:nvSpPr>
          <p:spPr>
            <a:xfrm>
              <a:off x="543710" y="4358393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3276B2-9067-A31B-0B46-21C0E164B384}"/>
                </a:ext>
              </a:extLst>
            </p:cNvPr>
            <p:cNvSpPr txBox="1"/>
            <p:nvPr/>
          </p:nvSpPr>
          <p:spPr>
            <a:xfrm>
              <a:off x="1997972" y="4375014"/>
              <a:ext cx="2519552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</a:p>
            <a:p>
              <a:r>
                <a:rPr lang="en-US" altLang="ko-KR" sz="1600" dirty="0"/>
                <a:t>R </a:t>
              </a:r>
              <a:r>
                <a:rPr lang="en-US" altLang="ko-KR" sz="1600" dirty="0" err="1"/>
                <a:t>R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R</a:t>
              </a:r>
              <a:r>
                <a:rPr lang="en-US" altLang="ko-KR" sz="1600" dirty="0"/>
                <a:t> U D </a:t>
              </a:r>
              <a:r>
                <a:rPr lang="en-US" altLang="ko-KR" sz="1600" dirty="0" err="1"/>
                <a:t>D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D7007-DEC3-96B8-60EB-2CA1A534B527}"/>
                </a:ext>
              </a:extLst>
            </p:cNvPr>
            <p:cNvSpPr txBox="1"/>
            <p:nvPr/>
          </p:nvSpPr>
          <p:spPr>
            <a:xfrm>
              <a:off x="6956384" y="4376599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3 4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571A81-1BCB-4FC7-197E-287317C428A5}"/>
                </a:ext>
              </a:extLst>
            </p:cNvPr>
            <p:cNvSpPr txBox="1"/>
            <p:nvPr/>
          </p:nvSpPr>
          <p:spPr>
            <a:xfrm>
              <a:off x="0" y="492444"/>
              <a:ext cx="2480166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상하좌우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233E6A0-4252-A4EF-27E8-96424E1A6E62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57C00A-55D7-2270-FEEC-E8E9A694DE4E}"/>
                    </a:ext>
                  </a:extLst>
                </p:cNvPr>
                <p:cNvSpPr txBox="1"/>
                <p:nvPr/>
              </p:nvSpPr>
              <p:spPr>
                <a:xfrm>
                  <a:off x="1944878" y="1207558"/>
                  <a:ext cx="9936346" cy="1285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공간의 크기를 나타내는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이 주어진다</a:t>
                  </a:r>
                  <a:r>
                    <a:rPr lang="en-US" altLang="ko-KR" dirty="0"/>
                    <a:t>. (1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≤100)</m:t>
                      </m:r>
                    </m:oMath>
                  </a14:m>
                  <a:endPara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둘째 줄에 여행가</a:t>
                  </a:r>
                  <a:r>
                    <a:rPr lang="en-US" altLang="ko-KR" dirty="0"/>
                    <a:t>A</a:t>
                  </a:r>
                  <a:r>
                    <a:rPr lang="ko-KR" altLang="en-US" dirty="0"/>
                    <a:t>가 이동할 계획서 내용이 주어진다</a:t>
                  </a:r>
                  <a:r>
                    <a:rPr lang="en-US" altLang="ko-KR" dirty="0"/>
                    <a:t>. (1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이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횟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≤100)</m:t>
                      </m:r>
                    </m:oMath>
                  </a14:m>
                  <a:endPara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57C00A-55D7-2270-FEEC-E8E9A694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78" y="1207558"/>
                  <a:ext cx="9936346" cy="1285288"/>
                </a:xfrm>
                <a:prstGeom prst="rect">
                  <a:avLst/>
                </a:prstGeom>
                <a:blipFill>
                  <a:blip r:embed="rId2"/>
                  <a:stretch>
                    <a:fillRect l="-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37933C-1695-328E-A0DB-28837D778A9B}"/>
                </a:ext>
              </a:extLst>
            </p:cNvPr>
            <p:cNvSpPr/>
            <p:nvPr/>
          </p:nvSpPr>
          <p:spPr>
            <a:xfrm>
              <a:off x="513077" y="3072405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86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89FDA-7B5B-9B02-C32B-60C556BEA2F6}"/>
              </a:ext>
            </a:extLst>
          </p:cNvPr>
          <p:cNvSpPr txBox="1"/>
          <p:nvPr/>
        </p:nvSpPr>
        <p:spPr>
          <a:xfrm>
            <a:off x="-67701" y="631536"/>
            <a:ext cx="248016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상하좌우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0581-CBC8-0896-7D02-6D31CA13E69D}"/>
              </a:ext>
            </a:extLst>
          </p:cNvPr>
          <p:cNvSpPr txBox="1"/>
          <p:nvPr/>
        </p:nvSpPr>
        <p:spPr>
          <a:xfrm>
            <a:off x="5631682" y="1327359"/>
            <a:ext cx="571342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L, R, U ,D</a:t>
            </a:r>
            <a:r>
              <a:rPr lang="ko-KR" altLang="en-US" dirty="0"/>
              <a:t>에 따른 이동 방향을 설정한다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계획을 하나씩 확인하며 이동 후 좌표를 구함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공간을 벗어나는 경우 무시한다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184B4B-54A7-63E6-2536-4EDA6C4B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0" y="1238579"/>
            <a:ext cx="4123877" cy="4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8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38650-AEF4-4931-A68E-5727E7F3FDCB}"/>
              </a:ext>
            </a:extLst>
          </p:cNvPr>
          <p:cNvSpPr txBox="1"/>
          <p:nvPr/>
        </p:nvSpPr>
        <p:spPr>
          <a:xfrm>
            <a:off x="-58993" y="496933"/>
            <a:ext cx="1249060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시각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9C26-0840-8ED3-9225-3BE2D55BBD26}"/>
              </a:ext>
            </a:extLst>
          </p:cNvPr>
          <p:cNvSpPr txBox="1"/>
          <p:nvPr/>
        </p:nvSpPr>
        <p:spPr>
          <a:xfrm>
            <a:off x="202594" y="1057086"/>
            <a:ext cx="11208674" cy="956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정수 </a:t>
            </a:r>
            <a:r>
              <a:rPr lang="en-US" altLang="ko-KR" sz="2000" dirty="0"/>
              <a:t>N</a:t>
            </a:r>
            <a:r>
              <a:rPr lang="ko-KR" altLang="en-US" sz="2000" dirty="0"/>
              <a:t>이 입력되면 </a:t>
            </a:r>
            <a:r>
              <a:rPr lang="en-US" altLang="ko-KR" sz="2000" dirty="0"/>
              <a:t>00</a:t>
            </a:r>
            <a:r>
              <a:rPr lang="ko-KR" altLang="en-US" sz="2000" dirty="0"/>
              <a:t>시 </a:t>
            </a:r>
            <a:r>
              <a:rPr lang="en-US" altLang="ko-KR" sz="2000" dirty="0"/>
              <a:t>00</a:t>
            </a:r>
            <a:r>
              <a:rPr lang="ko-KR" altLang="en-US" sz="2000" dirty="0"/>
              <a:t>분 </a:t>
            </a:r>
            <a:r>
              <a:rPr lang="en-US" altLang="ko-KR" sz="2000" dirty="0"/>
              <a:t>00</a:t>
            </a:r>
            <a:r>
              <a:rPr lang="ko-KR" altLang="en-US" sz="2000" dirty="0"/>
              <a:t>초부터 </a:t>
            </a:r>
            <a:r>
              <a:rPr lang="en-US" altLang="ko-KR" sz="2000" dirty="0"/>
              <a:t>N</a:t>
            </a:r>
            <a:r>
              <a:rPr lang="ko-KR" altLang="en-US" sz="2000" dirty="0"/>
              <a:t>시 </a:t>
            </a:r>
            <a:r>
              <a:rPr lang="en-US" altLang="ko-KR" sz="2000" dirty="0"/>
              <a:t>59</a:t>
            </a:r>
            <a:r>
              <a:rPr lang="ko-KR" altLang="en-US" sz="2000" dirty="0"/>
              <a:t>분 </a:t>
            </a:r>
            <a:r>
              <a:rPr lang="en-US" altLang="ko-KR" sz="2000" dirty="0"/>
              <a:t>59</a:t>
            </a:r>
            <a:r>
              <a:rPr lang="ko-KR" altLang="en-US" sz="2000" dirty="0"/>
              <a:t>초까지의 모든 시각 중에서 </a:t>
            </a:r>
            <a:r>
              <a:rPr lang="en-US" altLang="ko-KR" sz="2000" dirty="0"/>
              <a:t>3</a:t>
            </a:r>
            <a:r>
              <a:rPr lang="ko-KR" altLang="en-US" sz="2000" dirty="0"/>
              <a:t>이 하나라도 포함되는 모든 경우의 수를 구하는 프로그램을 작성 </a:t>
            </a:r>
            <a:r>
              <a:rPr lang="ko-KR" altLang="en-US" sz="2000" dirty="0" err="1"/>
              <a:t>하시오</a:t>
            </a:r>
            <a:r>
              <a:rPr lang="en-US" altLang="ko-KR" sz="2000" dirty="0"/>
              <a:t>.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0EFA7E-0CD2-80B8-6EA6-DF70C754296A}"/>
              </a:ext>
            </a:extLst>
          </p:cNvPr>
          <p:cNvGrpSpPr/>
          <p:nvPr/>
        </p:nvGrpSpPr>
        <p:grpSpPr>
          <a:xfrm>
            <a:off x="337622" y="2157626"/>
            <a:ext cx="11347520" cy="2813127"/>
            <a:chOff x="533704" y="1207558"/>
            <a:chExt cx="11347520" cy="28131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070D54-CD73-4CC3-7C68-E92F1FF15D69}"/>
                </a:ext>
              </a:extLst>
            </p:cNvPr>
            <p:cNvSpPr txBox="1"/>
            <p:nvPr/>
          </p:nvSpPr>
          <p:spPr>
            <a:xfrm>
              <a:off x="1908203" y="2153552"/>
              <a:ext cx="9432513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00</a:t>
              </a:r>
              <a:r>
                <a:rPr lang="ko-KR" altLang="en-US" dirty="0"/>
                <a:t>시 </a:t>
              </a:r>
              <a:r>
                <a:rPr lang="en-US" altLang="ko-KR" dirty="0"/>
                <a:t>00</a:t>
              </a:r>
              <a:r>
                <a:rPr lang="ko-KR" altLang="en-US" dirty="0"/>
                <a:t>분 </a:t>
              </a:r>
              <a:r>
                <a:rPr lang="en-US" altLang="ko-KR" dirty="0"/>
                <a:t>00</a:t>
              </a:r>
              <a:r>
                <a:rPr lang="ko-KR" altLang="en-US" dirty="0"/>
                <a:t>초부터 </a:t>
              </a:r>
              <a:r>
                <a:rPr lang="en-US" altLang="ko-KR" dirty="0"/>
                <a:t>N</a:t>
              </a:r>
              <a:r>
                <a:rPr lang="ko-KR" altLang="en-US" dirty="0"/>
                <a:t>시 </a:t>
              </a:r>
              <a:r>
                <a:rPr lang="en-US" altLang="ko-KR" dirty="0"/>
                <a:t>59</a:t>
              </a:r>
              <a:r>
                <a:rPr lang="ko-KR" altLang="en-US" dirty="0"/>
                <a:t>분 </a:t>
              </a:r>
              <a:r>
                <a:rPr lang="en-US" altLang="ko-KR" dirty="0"/>
                <a:t>59</a:t>
              </a:r>
              <a:r>
                <a:rPr lang="ko-KR" altLang="en-US" dirty="0"/>
                <a:t>초까지의 모든 시각 중에서 </a:t>
              </a:r>
              <a:r>
                <a:rPr lang="en-US" altLang="ko-KR" dirty="0"/>
                <a:t>3</a:t>
              </a:r>
              <a:r>
                <a:rPr lang="ko-KR" altLang="en-US" dirty="0"/>
                <a:t>이 하나라도 포함되는 모든 경우의 수를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A961276-6F03-88DC-2243-9BC6ECF03A19}"/>
                </a:ext>
              </a:extLst>
            </p:cNvPr>
            <p:cNvSpPr/>
            <p:nvPr/>
          </p:nvSpPr>
          <p:spPr>
            <a:xfrm>
              <a:off x="543710" y="3585679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395DB7-A5C2-713D-DB50-DBF4D9C6B1C3}"/>
                </a:ext>
              </a:extLst>
            </p:cNvPr>
            <p:cNvSpPr txBox="1"/>
            <p:nvPr/>
          </p:nvSpPr>
          <p:spPr>
            <a:xfrm>
              <a:off x="1997972" y="3602300"/>
              <a:ext cx="2519552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37A42-5864-57C6-39E0-367FD8D7B139}"/>
                </a:ext>
              </a:extLst>
            </p:cNvPr>
            <p:cNvSpPr txBox="1"/>
            <p:nvPr/>
          </p:nvSpPr>
          <p:spPr>
            <a:xfrm>
              <a:off x="6956384" y="3603885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11475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9F0144E-81C2-581C-9B91-CF65150CD1C9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5071DC-6726-D492-9323-C8FAE3A979C5}"/>
                    </a:ext>
                  </a:extLst>
                </p:cNvPr>
                <p:cNvSpPr txBox="1"/>
                <p:nvPr/>
              </p:nvSpPr>
              <p:spPr>
                <a:xfrm>
                  <a:off x="1944878" y="1207558"/>
                  <a:ext cx="9936346" cy="869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정수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이 입력된다</a:t>
                  </a:r>
                  <a:r>
                    <a:rPr lang="en-US" altLang="ko-KR" dirty="0"/>
                    <a:t>. (0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≤23)</m:t>
                      </m:r>
                    </m:oMath>
                  </a14:m>
                  <a:endPara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5071DC-6726-D492-9323-C8FAE3A97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78" y="1207558"/>
                  <a:ext cx="9936346" cy="869790"/>
                </a:xfrm>
                <a:prstGeom prst="rect">
                  <a:avLst/>
                </a:prstGeom>
                <a:blipFill>
                  <a:blip r:embed="rId2"/>
                  <a:stretch>
                    <a:fillRect l="-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331081F-F051-5139-E794-31961E189B92}"/>
                </a:ext>
              </a:extLst>
            </p:cNvPr>
            <p:cNvSpPr/>
            <p:nvPr/>
          </p:nvSpPr>
          <p:spPr>
            <a:xfrm>
              <a:off x="533704" y="2172838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708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5953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아이디어를 코드로 바꾸는 구현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34E52-0992-C6AE-F9DA-13A7B30D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" y="1726069"/>
            <a:ext cx="6221316" cy="2962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0FABC-822B-E494-A775-76F7E0E2764E}"/>
              </a:ext>
            </a:extLst>
          </p:cNvPr>
          <p:cNvSpPr txBox="1"/>
          <p:nvPr/>
        </p:nvSpPr>
        <p:spPr>
          <a:xfrm>
            <a:off x="47195" y="595268"/>
            <a:ext cx="1249060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시각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010A6-6DC8-EA61-6166-B0D26B216D22}"/>
              </a:ext>
            </a:extLst>
          </p:cNvPr>
          <p:cNvSpPr txBox="1"/>
          <p:nvPr/>
        </p:nvSpPr>
        <p:spPr>
          <a:xfrm>
            <a:off x="6594941" y="2921168"/>
            <a:ext cx="5529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 반복문을 이용해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 씩 증가시키면서 매 시각을 문자열로 바꾼 후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‘3’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포함되어 있는지 검사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0B725-5EC4-7DB5-7EC9-D42218691F4D}"/>
              </a:ext>
            </a:extLst>
          </p:cNvPr>
          <p:cNvSpPr txBox="1"/>
          <p:nvPr/>
        </p:nvSpPr>
        <p:spPr>
          <a:xfrm>
            <a:off x="6662642" y="1103180"/>
            <a:ext cx="5223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하루는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86,400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초로 경우의 수가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86,400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가지밖에 없기 때문에 모든 시각의 경우를 하나씩 모두 세서 풀 수 있다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7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916457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왕실의 나이트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CD751-C930-1681-B22D-2EA3034E5BC0}"/>
              </a:ext>
            </a:extLst>
          </p:cNvPr>
          <p:cNvSpPr txBox="1"/>
          <p:nvPr/>
        </p:nvSpPr>
        <p:spPr>
          <a:xfrm>
            <a:off x="226192" y="1164475"/>
            <a:ext cx="11208674" cy="14178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체스판은 </a:t>
            </a:r>
            <a:r>
              <a:rPr lang="en-US" altLang="ko-KR" sz="2000" dirty="0"/>
              <a:t>8X8 </a:t>
            </a:r>
            <a:r>
              <a:rPr lang="ko-KR" altLang="en-US" sz="2000" dirty="0"/>
              <a:t>좌표 평면이다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나이트는 </a:t>
            </a:r>
            <a:r>
              <a:rPr lang="en-US" altLang="ko-KR" sz="2000" dirty="0"/>
              <a:t>L </a:t>
            </a:r>
            <a:r>
              <a:rPr lang="ko-KR" altLang="en-US" sz="2000" dirty="0"/>
              <a:t>자 형태로만 이동할 수 있으며 평면 밖으로 나갈 수 없다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나이트는 다음과 같은 </a:t>
            </a:r>
            <a:r>
              <a:rPr lang="en-US" altLang="ko-KR" sz="2000" dirty="0"/>
              <a:t>2</a:t>
            </a:r>
            <a:r>
              <a:rPr lang="ko-KR" altLang="en-US" sz="2000" dirty="0"/>
              <a:t>가지 경우로 이동할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386EEB-2D23-58C6-58E1-4F1019970835}"/>
              </a:ext>
            </a:extLst>
          </p:cNvPr>
          <p:cNvSpPr txBox="1"/>
          <p:nvPr/>
        </p:nvSpPr>
        <p:spPr>
          <a:xfrm>
            <a:off x="226192" y="2773885"/>
            <a:ext cx="5082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수평으로 두 칸 이동한 뒤에 수직으로 한 칸 이동하기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457200" indent="-457200" algn="l">
              <a:buAutoNum type="arabicPeriod"/>
            </a:pP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수직으로 두 칸 이동한 뒤에 수평으로 한 칸 이동하기</a:t>
            </a:r>
          </a:p>
        </p:txBody>
      </p:sp>
    </p:spTree>
    <p:extLst>
      <p:ext uri="{BB962C8B-B14F-4D97-AF65-F5344CB8AC3E}">
        <p14:creationId xmlns:p14="http://schemas.microsoft.com/office/powerpoint/2010/main" val="2092290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916457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왕실의 나이트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CD751-C930-1681-B22D-2EA3034E5BC0}"/>
              </a:ext>
            </a:extLst>
          </p:cNvPr>
          <p:cNvSpPr txBox="1"/>
          <p:nvPr/>
        </p:nvSpPr>
        <p:spPr>
          <a:xfrm>
            <a:off x="226192" y="1164475"/>
            <a:ext cx="11208674" cy="956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아래 그림처럼 </a:t>
            </a:r>
            <a:r>
              <a:rPr lang="en-US" altLang="ko-KR" sz="2000" dirty="0"/>
              <a:t>8X8 </a:t>
            </a:r>
            <a:r>
              <a:rPr lang="ko-KR" altLang="en-US" sz="2000" dirty="0"/>
              <a:t>좌표 평면상에서 나이트의 위치가 주어졌을 때 나이트가 이동 할 수 있는 경우의 수를 출력하는 프로그램을 </a:t>
            </a:r>
            <a:r>
              <a:rPr lang="ko-KR" altLang="en-US" sz="2000" dirty="0" err="1"/>
              <a:t>작성하시오</a:t>
            </a:r>
            <a:r>
              <a:rPr lang="en-US" altLang="ko-KR" sz="2000" dirty="0"/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971272-B757-F361-A87A-A46705F3F720}"/>
              </a:ext>
            </a:extLst>
          </p:cNvPr>
          <p:cNvGrpSpPr/>
          <p:nvPr/>
        </p:nvGrpSpPr>
        <p:grpSpPr>
          <a:xfrm>
            <a:off x="6858849" y="2353994"/>
            <a:ext cx="4236691" cy="3693318"/>
            <a:chOff x="3471273" y="2372405"/>
            <a:chExt cx="4236691" cy="369331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5DAE81C-C74C-E0F1-E5C2-D61909E46F0D}"/>
                </a:ext>
              </a:extLst>
            </p:cNvPr>
            <p:cNvGrpSpPr/>
            <p:nvPr/>
          </p:nvGrpSpPr>
          <p:grpSpPr>
            <a:xfrm>
              <a:off x="3864888" y="2372405"/>
              <a:ext cx="3843076" cy="3617244"/>
              <a:chOff x="3864888" y="2372405"/>
              <a:chExt cx="3843076" cy="36172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47BD029-6D58-233A-7A60-9A34BCFD450B}"/>
                  </a:ext>
                </a:extLst>
              </p:cNvPr>
              <p:cNvGrpSpPr/>
              <p:nvPr/>
            </p:nvGrpSpPr>
            <p:grpSpPr>
              <a:xfrm>
                <a:off x="3864888" y="2712516"/>
                <a:ext cx="3843076" cy="3277133"/>
                <a:chOff x="1055985" y="1320699"/>
                <a:chExt cx="6135328" cy="5994289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64ED4610-A852-58A7-0F0C-7ECE977498D7}"/>
                    </a:ext>
                  </a:extLst>
                </p:cNvPr>
                <p:cNvGrpSpPr/>
                <p:nvPr/>
              </p:nvGrpSpPr>
              <p:grpSpPr>
                <a:xfrm>
                  <a:off x="1055985" y="1320699"/>
                  <a:ext cx="6135328" cy="5994289"/>
                  <a:chOff x="1055985" y="1320699"/>
                  <a:chExt cx="6135328" cy="5994289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31188611-2DD7-711B-BA35-AC4DDE741E88}"/>
                      </a:ext>
                    </a:extLst>
                  </p:cNvPr>
                  <p:cNvSpPr/>
                  <p:nvPr/>
                </p:nvSpPr>
                <p:spPr>
                  <a:xfrm>
                    <a:off x="1055985" y="1321455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CE8B2BB0-8C9B-B31C-702A-FDD29A430203}"/>
                      </a:ext>
                    </a:extLst>
                  </p:cNvPr>
                  <p:cNvSpPr/>
                  <p:nvPr/>
                </p:nvSpPr>
                <p:spPr>
                  <a:xfrm>
                    <a:off x="1822901" y="1326336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0CCBAB4-166F-1C23-0F1F-6542F7517993}"/>
                      </a:ext>
                    </a:extLst>
                  </p:cNvPr>
                  <p:cNvSpPr/>
                  <p:nvPr/>
                </p:nvSpPr>
                <p:spPr>
                  <a:xfrm>
                    <a:off x="2589817" y="1326336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81D0F145-E7AC-0C29-9487-4DED8EF856C3}"/>
                      </a:ext>
                    </a:extLst>
                  </p:cNvPr>
                  <p:cNvSpPr/>
                  <p:nvPr/>
                </p:nvSpPr>
                <p:spPr>
                  <a:xfrm>
                    <a:off x="3356733" y="1326336"/>
                    <a:ext cx="766916" cy="750236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C272E9ED-CBDA-05D3-320C-65734D5311E6}"/>
                      </a:ext>
                    </a:extLst>
                  </p:cNvPr>
                  <p:cNvSpPr/>
                  <p:nvPr/>
                </p:nvSpPr>
                <p:spPr>
                  <a:xfrm>
                    <a:off x="4123649" y="1327092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2EA39F10-84D7-F46D-E051-FEC81F364A32}"/>
                      </a:ext>
                    </a:extLst>
                  </p:cNvPr>
                  <p:cNvSpPr/>
                  <p:nvPr/>
                </p:nvSpPr>
                <p:spPr>
                  <a:xfrm>
                    <a:off x="4890566" y="1325694"/>
                    <a:ext cx="766915" cy="750121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0A744424-271D-1C3F-8051-3E6A84AA27F0}"/>
                      </a:ext>
                    </a:extLst>
                  </p:cNvPr>
                  <p:cNvSpPr/>
                  <p:nvPr/>
                </p:nvSpPr>
                <p:spPr>
                  <a:xfrm>
                    <a:off x="5657481" y="1320699"/>
                    <a:ext cx="766916" cy="75023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578AC318-6E0B-A71C-CF6F-0B9544548A38}"/>
                      </a:ext>
                    </a:extLst>
                  </p:cNvPr>
                  <p:cNvSpPr/>
                  <p:nvPr/>
                </p:nvSpPr>
                <p:spPr>
                  <a:xfrm>
                    <a:off x="6424397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64D4993C-8292-03F9-E29B-6212CD5E2C01}"/>
                      </a:ext>
                    </a:extLst>
                  </p:cNvPr>
                  <p:cNvSpPr/>
                  <p:nvPr/>
                </p:nvSpPr>
                <p:spPr>
                  <a:xfrm>
                    <a:off x="4890564" y="2069795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41B45CBC-98E2-813D-9040-A59C6816E3FE}"/>
                      </a:ext>
                    </a:extLst>
                  </p:cNvPr>
                  <p:cNvSpPr/>
                  <p:nvPr/>
                </p:nvSpPr>
                <p:spPr>
                  <a:xfrm>
                    <a:off x="5657481" y="2069795"/>
                    <a:ext cx="766916" cy="750236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C6F3398F-9C13-6079-95DF-943F8621D9FF}"/>
                      </a:ext>
                    </a:extLst>
                  </p:cNvPr>
                  <p:cNvSpPr/>
                  <p:nvPr/>
                </p:nvSpPr>
                <p:spPr>
                  <a:xfrm>
                    <a:off x="6424396" y="2070551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2632710F-C439-FC46-6600-683A450C7452}"/>
                      </a:ext>
                    </a:extLst>
                  </p:cNvPr>
                  <p:cNvSpPr/>
                  <p:nvPr/>
                </p:nvSpPr>
                <p:spPr>
                  <a:xfrm>
                    <a:off x="4890565" y="2811858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BF626BF8-30E6-D1B8-6FBC-BD4B2062E436}"/>
                      </a:ext>
                    </a:extLst>
                  </p:cNvPr>
                  <p:cNvSpPr/>
                  <p:nvPr/>
                </p:nvSpPr>
                <p:spPr>
                  <a:xfrm>
                    <a:off x="5657482" y="2811858"/>
                    <a:ext cx="766916" cy="75023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D826B71-7C94-30E7-FCC9-C7E9076A598F}"/>
                      </a:ext>
                    </a:extLst>
                  </p:cNvPr>
                  <p:cNvSpPr/>
                  <p:nvPr/>
                </p:nvSpPr>
                <p:spPr>
                  <a:xfrm>
                    <a:off x="6424397" y="281261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9776D889-7BE0-7C9A-24AC-9611FF770806}"/>
                      </a:ext>
                    </a:extLst>
                  </p:cNvPr>
                  <p:cNvSpPr/>
                  <p:nvPr/>
                </p:nvSpPr>
                <p:spPr>
                  <a:xfrm>
                    <a:off x="4890562" y="3555709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DC57DC4-8820-5BDF-E923-7935BAB2A39D}"/>
                      </a:ext>
                    </a:extLst>
                  </p:cNvPr>
                  <p:cNvSpPr/>
                  <p:nvPr/>
                </p:nvSpPr>
                <p:spPr>
                  <a:xfrm>
                    <a:off x="5657480" y="3555709"/>
                    <a:ext cx="766916" cy="750236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A59E7C-B697-9F6A-2902-E6B4470C4055}"/>
                      </a:ext>
                    </a:extLst>
                  </p:cNvPr>
                  <p:cNvSpPr/>
                  <p:nvPr/>
                </p:nvSpPr>
                <p:spPr>
                  <a:xfrm>
                    <a:off x="6424395" y="3556466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D2FE69B0-E2F5-708A-D136-63E1EA1E764E}"/>
                      </a:ext>
                    </a:extLst>
                  </p:cNvPr>
                  <p:cNvSpPr/>
                  <p:nvPr/>
                </p:nvSpPr>
                <p:spPr>
                  <a:xfrm>
                    <a:off x="4890562" y="4306487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984CE31F-563A-A067-2320-FB380807CB44}"/>
                      </a:ext>
                    </a:extLst>
                  </p:cNvPr>
                  <p:cNvSpPr/>
                  <p:nvPr/>
                </p:nvSpPr>
                <p:spPr>
                  <a:xfrm>
                    <a:off x="5657480" y="4306487"/>
                    <a:ext cx="766916" cy="75023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23C945D9-1CB2-054A-2CA8-865FFB7E1ED2}"/>
                      </a:ext>
                    </a:extLst>
                  </p:cNvPr>
                  <p:cNvSpPr/>
                  <p:nvPr/>
                </p:nvSpPr>
                <p:spPr>
                  <a:xfrm>
                    <a:off x="6424395" y="4307244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CABCE35F-C7FA-8341-6D33-4A455F727209}"/>
                      </a:ext>
                    </a:extLst>
                  </p:cNvPr>
                  <p:cNvSpPr/>
                  <p:nvPr/>
                </p:nvSpPr>
                <p:spPr>
                  <a:xfrm>
                    <a:off x="4890562" y="5059134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A9010B6C-8E3C-2D87-0161-389FA34D15A4}"/>
                      </a:ext>
                    </a:extLst>
                  </p:cNvPr>
                  <p:cNvSpPr/>
                  <p:nvPr/>
                </p:nvSpPr>
                <p:spPr>
                  <a:xfrm>
                    <a:off x="5657480" y="5059134"/>
                    <a:ext cx="766916" cy="750236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D87E58FC-2D49-DE27-126D-A1E67C74B5BC}"/>
                      </a:ext>
                    </a:extLst>
                  </p:cNvPr>
                  <p:cNvSpPr/>
                  <p:nvPr/>
                </p:nvSpPr>
                <p:spPr>
                  <a:xfrm>
                    <a:off x="6424395" y="5059891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BB5C79EE-6D78-7118-8741-BAC5A0C86AFF}"/>
                      </a:ext>
                    </a:extLst>
                  </p:cNvPr>
                  <p:cNvSpPr/>
                  <p:nvPr/>
                </p:nvSpPr>
                <p:spPr>
                  <a:xfrm>
                    <a:off x="4890562" y="5800044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012931DF-1864-5BE9-8FFA-A9C89A627678}"/>
                      </a:ext>
                    </a:extLst>
                  </p:cNvPr>
                  <p:cNvSpPr/>
                  <p:nvPr/>
                </p:nvSpPr>
                <p:spPr>
                  <a:xfrm>
                    <a:off x="5657480" y="5800045"/>
                    <a:ext cx="766916" cy="75023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0529AF86-73A8-D560-0D87-4FCCCF9DF2B4}"/>
                      </a:ext>
                    </a:extLst>
                  </p:cNvPr>
                  <p:cNvSpPr/>
                  <p:nvPr/>
                </p:nvSpPr>
                <p:spPr>
                  <a:xfrm>
                    <a:off x="6424395" y="5800801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0E722EF4-2CA1-CBF2-B539-5D8829C1B1A1}"/>
                      </a:ext>
                    </a:extLst>
                  </p:cNvPr>
                  <p:cNvSpPr/>
                  <p:nvPr/>
                </p:nvSpPr>
                <p:spPr>
                  <a:xfrm>
                    <a:off x="4890562" y="6559113"/>
                    <a:ext cx="766916" cy="7551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en-US" altLang="ko-KR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53BEEF4B-D740-9712-7C79-187E0372AFFA}"/>
                      </a:ext>
                    </a:extLst>
                  </p:cNvPr>
                  <p:cNvSpPr/>
                  <p:nvPr/>
                </p:nvSpPr>
                <p:spPr>
                  <a:xfrm>
                    <a:off x="5657480" y="6559114"/>
                    <a:ext cx="766916" cy="750236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60F77824-781E-8D34-7549-DD67B60E1A3F}"/>
                      </a:ext>
                    </a:extLst>
                  </p:cNvPr>
                  <p:cNvSpPr/>
                  <p:nvPr/>
                </p:nvSpPr>
                <p:spPr>
                  <a:xfrm>
                    <a:off x="6424395" y="6559870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FF3CB513-DC4C-DE18-0EA7-58303492F640}"/>
                    </a:ext>
                  </a:extLst>
                </p:cNvPr>
                <p:cNvGrpSpPr/>
                <p:nvPr/>
              </p:nvGrpSpPr>
              <p:grpSpPr>
                <a:xfrm>
                  <a:off x="1055985" y="2070674"/>
                  <a:ext cx="3834580" cy="755118"/>
                  <a:chOff x="1055985" y="1321455"/>
                  <a:chExt cx="3834580" cy="75511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0EC659AE-D18C-DA87-87D1-5BA49DDE85E9}"/>
                      </a:ext>
                    </a:extLst>
                  </p:cNvPr>
                  <p:cNvSpPr/>
                  <p:nvPr/>
                </p:nvSpPr>
                <p:spPr>
                  <a:xfrm>
                    <a:off x="1055985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5009D36-3A73-BFE9-0AE0-79C4F66FA16B}"/>
                      </a:ext>
                    </a:extLst>
                  </p:cNvPr>
                  <p:cNvSpPr/>
                  <p:nvPr/>
                </p:nvSpPr>
                <p:spPr>
                  <a:xfrm>
                    <a:off x="1822901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E4C6F35-8E51-90D0-59F1-A74AB8C0EA22}"/>
                      </a:ext>
                    </a:extLst>
                  </p:cNvPr>
                  <p:cNvSpPr/>
                  <p:nvPr/>
                </p:nvSpPr>
                <p:spPr>
                  <a:xfrm>
                    <a:off x="2589817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07EDE16B-DEA9-71CB-58D4-6D53CBC67BCD}"/>
                      </a:ext>
                    </a:extLst>
                  </p:cNvPr>
                  <p:cNvSpPr/>
                  <p:nvPr/>
                </p:nvSpPr>
                <p:spPr>
                  <a:xfrm>
                    <a:off x="4123649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D502AA6E-142B-84C7-3420-DA0043A39E36}"/>
                    </a:ext>
                  </a:extLst>
                </p:cNvPr>
                <p:cNvGrpSpPr/>
                <p:nvPr/>
              </p:nvGrpSpPr>
              <p:grpSpPr>
                <a:xfrm>
                  <a:off x="1055985" y="2806614"/>
                  <a:ext cx="3834580" cy="780938"/>
                  <a:chOff x="1055985" y="1314816"/>
                  <a:chExt cx="3834580" cy="780938"/>
                </a:xfrm>
              </p:grpSpPr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A63CCBC4-0D34-0FC9-8C61-50D5236F1CF7}"/>
                      </a:ext>
                    </a:extLst>
                  </p:cNvPr>
                  <p:cNvSpPr/>
                  <p:nvPr/>
                </p:nvSpPr>
                <p:spPr>
                  <a:xfrm>
                    <a:off x="1055985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2581094-FA79-F796-D954-3F7EA47F5E5F}"/>
                      </a:ext>
                    </a:extLst>
                  </p:cNvPr>
                  <p:cNvSpPr/>
                  <p:nvPr/>
                </p:nvSpPr>
                <p:spPr>
                  <a:xfrm>
                    <a:off x="1822901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2A5894D3-1D18-EFBE-7651-A4CE4C64358B}"/>
                      </a:ext>
                    </a:extLst>
                  </p:cNvPr>
                  <p:cNvSpPr/>
                  <p:nvPr/>
                </p:nvSpPr>
                <p:spPr>
                  <a:xfrm>
                    <a:off x="2589817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969C2ABC-A379-A090-FE68-094D962E65BA}"/>
                      </a:ext>
                    </a:extLst>
                  </p:cNvPr>
                  <p:cNvSpPr/>
                  <p:nvPr/>
                </p:nvSpPr>
                <p:spPr>
                  <a:xfrm>
                    <a:off x="3356733" y="1314816"/>
                    <a:ext cx="766916" cy="78093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5655E460-4C5D-ED09-891D-5AB2A74D1C15}"/>
                      </a:ext>
                    </a:extLst>
                  </p:cNvPr>
                  <p:cNvSpPr/>
                  <p:nvPr/>
                </p:nvSpPr>
                <p:spPr>
                  <a:xfrm>
                    <a:off x="4123649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7A971EF7-1DB4-0D82-1E11-8B4AC42B1F4D}"/>
                    </a:ext>
                  </a:extLst>
                </p:cNvPr>
                <p:cNvGrpSpPr/>
                <p:nvPr/>
              </p:nvGrpSpPr>
              <p:grpSpPr>
                <a:xfrm>
                  <a:off x="1055985" y="3575011"/>
                  <a:ext cx="3834580" cy="755118"/>
                  <a:chOff x="1055985" y="1321455"/>
                  <a:chExt cx="3834580" cy="755118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5B82733-9723-1F97-D974-9AFC96574575}"/>
                      </a:ext>
                    </a:extLst>
                  </p:cNvPr>
                  <p:cNvSpPr/>
                  <p:nvPr/>
                </p:nvSpPr>
                <p:spPr>
                  <a:xfrm>
                    <a:off x="1055985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72ED28AF-E39A-D8A2-3CC8-1989080F16B4}"/>
                      </a:ext>
                    </a:extLst>
                  </p:cNvPr>
                  <p:cNvSpPr/>
                  <p:nvPr/>
                </p:nvSpPr>
                <p:spPr>
                  <a:xfrm>
                    <a:off x="1822901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9459D27-73D6-5EFA-640F-9D8FA7D17887}"/>
                      </a:ext>
                    </a:extLst>
                  </p:cNvPr>
                  <p:cNvSpPr/>
                  <p:nvPr/>
                </p:nvSpPr>
                <p:spPr>
                  <a:xfrm>
                    <a:off x="2589817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0B415836-9306-A3A9-5301-F1A77B580A12}"/>
                      </a:ext>
                    </a:extLst>
                  </p:cNvPr>
                  <p:cNvSpPr/>
                  <p:nvPr/>
                </p:nvSpPr>
                <p:spPr>
                  <a:xfrm>
                    <a:off x="3356733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119B9440-4EED-F37D-217A-329EE5EC5134}"/>
                      </a:ext>
                    </a:extLst>
                  </p:cNvPr>
                  <p:cNvSpPr/>
                  <p:nvPr/>
                </p:nvSpPr>
                <p:spPr>
                  <a:xfrm>
                    <a:off x="4123649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5DCFF603-41EB-E5EE-4377-224ADC3DDE85}"/>
                    </a:ext>
                  </a:extLst>
                </p:cNvPr>
                <p:cNvGrpSpPr/>
                <p:nvPr/>
              </p:nvGrpSpPr>
              <p:grpSpPr>
                <a:xfrm>
                  <a:off x="1055985" y="4305051"/>
                  <a:ext cx="3834580" cy="3007745"/>
                  <a:chOff x="1055985" y="1321455"/>
                  <a:chExt cx="3834580" cy="3007745"/>
                </a:xfrm>
              </p:grpSpPr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0C36A4E0-D780-72CC-0482-3F8DABA54EAF}"/>
                      </a:ext>
                    </a:extLst>
                  </p:cNvPr>
                  <p:cNvSpPr/>
                  <p:nvPr/>
                </p:nvSpPr>
                <p:spPr>
                  <a:xfrm>
                    <a:off x="1055985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8B9221D6-4CF1-5A18-1F5D-BBFBCC428770}"/>
                      </a:ext>
                    </a:extLst>
                  </p:cNvPr>
                  <p:cNvSpPr/>
                  <p:nvPr/>
                </p:nvSpPr>
                <p:spPr>
                  <a:xfrm>
                    <a:off x="1822901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BF4420C0-9182-CD04-F9AF-49EAAAEC217A}"/>
                      </a:ext>
                    </a:extLst>
                  </p:cNvPr>
                  <p:cNvSpPr/>
                  <p:nvPr/>
                </p:nvSpPr>
                <p:spPr>
                  <a:xfrm>
                    <a:off x="2589817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1E86E75-4CC1-31FE-8B01-EDBF16D9C806}"/>
                      </a:ext>
                    </a:extLst>
                  </p:cNvPr>
                  <p:cNvSpPr/>
                  <p:nvPr/>
                </p:nvSpPr>
                <p:spPr>
                  <a:xfrm>
                    <a:off x="3356733" y="1321455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DF1BA23A-6FF5-1630-A5CF-34E6BF611AFA}"/>
                      </a:ext>
                    </a:extLst>
                  </p:cNvPr>
                  <p:cNvSpPr/>
                  <p:nvPr/>
                </p:nvSpPr>
                <p:spPr>
                  <a:xfrm>
                    <a:off x="4123649" y="1321455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5936C94E-220D-5440-588B-BFFC27AF087A}"/>
                      </a:ext>
                    </a:extLst>
                  </p:cNvPr>
                  <p:cNvSpPr/>
                  <p:nvPr/>
                </p:nvSpPr>
                <p:spPr>
                  <a:xfrm>
                    <a:off x="1055985" y="207410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6251C681-9E4A-875E-F1B6-8403B4804288}"/>
                      </a:ext>
                    </a:extLst>
                  </p:cNvPr>
                  <p:cNvSpPr/>
                  <p:nvPr/>
                </p:nvSpPr>
                <p:spPr>
                  <a:xfrm>
                    <a:off x="1822901" y="2074102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EAA331C0-3602-1003-CB9C-4096BED3058E}"/>
                      </a:ext>
                    </a:extLst>
                  </p:cNvPr>
                  <p:cNvSpPr/>
                  <p:nvPr/>
                </p:nvSpPr>
                <p:spPr>
                  <a:xfrm>
                    <a:off x="2589816" y="207410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0312A46-6028-6726-6CC6-CE76AE388BCC}"/>
                      </a:ext>
                    </a:extLst>
                  </p:cNvPr>
                  <p:cNvSpPr/>
                  <p:nvPr/>
                </p:nvSpPr>
                <p:spPr>
                  <a:xfrm>
                    <a:off x="3356734" y="2074102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4A5C40C2-C367-531A-591E-5FE89A449C23}"/>
                      </a:ext>
                    </a:extLst>
                  </p:cNvPr>
                  <p:cNvSpPr/>
                  <p:nvPr/>
                </p:nvSpPr>
                <p:spPr>
                  <a:xfrm>
                    <a:off x="4123649" y="207410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90DB63B1-2A02-DF1A-ADAB-76126C00FA05}"/>
                      </a:ext>
                    </a:extLst>
                  </p:cNvPr>
                  <p:cNvSpPr/>
                  <p:nvPr/>
                </p:nvSpPr>
                <p:spPr>
                  <a:xfrm>
                    <a:off x="1055985" y="2815013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14F257-6DF4-C70C-DCA8-6EE287BDD67D}"/>
                      </a:ext>
                    </a:extLst>
                  </p:cNvPr>
                  <p:cNvSpPr/>
                  <p:nvPr/>
                </p:nvSpPr>
                <p:spPr>
                  <a:xfrm>
                    <a:off x="1822901" y="2815013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7B6BA93E-FA8B-7A40-2C99-83ABEDDFB495}"/>
                      </a:ext>
                    </a:extLst>
                  </p:cNvPr>
                  <p:cNvSpPr/>
                  <p:nvPr/>
                </p:nvSpPr>
                <p:spPr>
                  <a:xfrm>
                    <a:off x="2589816" y="2815013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5FD0E91B-DF73-48DC-8406-106C9F5D7F94}"/>
                      </a:ext>
                    </a:extLst>
                  </p:cNvPr>
                  <p:cNvSpPr/>
                  <p:nvPr/>
                </p:nvSpPr>
                <p:spPr>
                  <a:xfrm>
                    <a:off x="3356734" y="2815013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B649A21D-2D9C-DE0F-0D87-592962BB1651}"/>
                      </a:ext>
                    </a:extLst>
                  </p:cNvPr>
                  <p:cNvSpPr/>
                  <p:nvPr/>
                </p:nvSpPr>
                <p:spPr>
                  <a:xfrm>
                    <a:off x="4123649" y="2815013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B7A98134-249C-7D5D-CBC0-846EA3E7D8DF}"/>
                      </a:ext>
                    </a:extLst>
                  </p:cNvPr>
                  <p:cNvSpPr/>
                  <p:nvPr/>
                </p:nvSpPr>
                <p:spPr>
                  <a:xfrm>
                    <a:off x="1055985" y="357408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5FE6A94F-56A4-ABD6-665F-52A6CAD0DC7F}"/>
                      </a:ext>
                    </a:extLst>
                  </p:cNvPr>
                  <p:cNvSpPr/>
                  <p:nvPr/>
                </p:nvSpPr>
                <p:spPr>
                  <a:xfrm>
                    <a:off x="1822901" y="3574082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730097B5-3D3F-8DB9-E881-E64F87471650}"/>
                      </a:ext>
                    </a:extLst>
                  </p:cNvPr>
                  <p:cNvSpPr/>
                  <p:nvPr/>
                </p:nvSpPr>
                <p:spPr>
                  <a:xfrm>
                    <a:off x="2589816" y="357408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181265E6-7338-D726-017A-5E892CD2CD8C}"/>
                      </a:ext>
                    </a:extLst>
                  </p:cNvPr>
                  <p:cNvSpPr/>
                  <p:nvPr/>
                </p:nvSpPr>
                <p:spPr>
                  <a:xfrm>
                    <a:off x="3356734" y="3574082"/>
                    <a:ext cx="766916" cy="7551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562524AE-D648-1132-6A0E-ED00DB65D92B}"/>
                      </a:ext>
                    </a:extLst>
                  </p:cNvPr>
                  <p:cNvSpPr/>
                  <p:nvPr/>
                </p:nvSpPr>
                <p:spPr>
                  <a:xfrm>
                    <a:off x="4123649" y="3574082"/>
                    <a:ext cx="766916" cy="755118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l"/>
                    <a:endParaRPr lang="ko-KR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34772F-EFD4-D1F5-6148-AECAA41A0FC0}"/>
                  </a:ext>
                </a:extLst>
              </p:cNvPr>
              <p:cNvSpPr txBox="1"/>
              <p:nvPr/>
            </p:nvSpPr>
            <p:spPr>
              <a:xfrm>
                <a:off x="3864888" y="2372405"/>
                <a:ext cx="38430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4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a       b         c         d         e        f         g         h</a:t>
                </a:r>
                <a:endPara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F6F9B6-6761-B93B-2488-B7097D2B3ABA}"/>
                </a:ext>
              </a:extLst>
            </p:cNvPr>
            <p:cNvSpPr txBox="1"/>
            <p:nvPr/>
          </p:nvSpPr>
          <p:spPr>
            <a:xfrm>
              <a:off x="3471273" y="2526293"/>
              <a:ext cx="30684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3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5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6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7</a:t>
              </a:r>
            </a:p>
            <a:p>
              <a:pPr algn="l"/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l"/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8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1584B33-8863-CD66-4B4C-80BDE3D82C8E}"/>
              </a:ext>
            </a:extLst>
          </p:cNvPr>
          <p:cNvSpPr txBox="1"/>
          <p:nvPr/>
        </p:nvSpPr>
        <p:spPr>
          <a:xfrm>
            <a:off x="355941" y="2460902"/>
            <a:ext cx="4974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만약 나이트가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a1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있을 경우 이동할 수 있는 경우의 수는 다음 </a:t>
            </a:r>
            <a:r>
              <a:rPr lang="en-US" altLang="ko-KR" sz="20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20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이다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74A817-6F7B-3867-252F-2C27C18A74A4}"/>
              </a:ext>
            </a:extLst>
          </p:cNvPr>
          <p:cNvSpPr txBox="1"/>
          <p:nvPr/>
        </p:nvSpPr>
        <p:spPr>
          <a:xfrm>
            <a:off x="466405" y="3356891"/>
            <a:ext cx="4203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오른쪽으로 두 칸 이동 후 아래로 한 칸 이동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(c2)</a:t>
            </a:r>
          </a:p>
          <a:p>
            <a:pPr marL="457200" indent="-457200" algn="l">
              <a:buAutoNum type="arabicPeriod"/>
            </a:pP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아래로 두 칸 이동 후 오른쪽으로 한 칸 이동하기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(b3)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26" name="Picture 2" descr="검은 체스 나이트 실루엣 아이콘 로열티 무료 사진, 그림, 이미지 그리고 스톡포토그래피. Image 46814985">
            <a:extLst>
              <a:ext uri="{FF2B5EF4-FFF2-40B4-BE49-F238E27FC236}">
                <a16:creationId xmlns:a16="http://schemas.microsoft.com/office/drawing/2014/main" id="{C0107DA3-3C22-D510-895B-60720CB5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51" y="2575799"/>
            <a:ext cx="638664" cy="6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6DF7738-6FE0-BCD0-4162-103FD0AA7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2483" y="3311563"/>
            <a:ext cx="482082" cy="28788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9F2D49AB-4808-BDF1-3C2A-0DA04F88E00D}"/>
              </a:ext>
            </a:extLst>
          </p:cNvPr>
          <p:cNvCxnSpPr>
            <a:cxnSpLocks/>
          </p:cNvCxnSpPr>
          <p:nvPr/>
        </p:nvCxnSpPr>
        <p:spPr>
          <a:xfrm>
            <a:off x="7819618" y="2833166"/>
            <a:ext cx="667132" cy="416713"/>
          </a:xfrm>
          <a:prstGeom prst="bentConnector3">
            <a:avLst>
              <a:gd name="adj1" fmla="val 102434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2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916457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왕실의 나이트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51C110-AB32-5065-40FF-912D9E9541D3}"/>
              </a:ext>
            </a:extLst>
          </p:cNvPr>
          <p:cNvGrpSpPr/>
          <p:nvPr/>
        </p:nvGrpSpPr>
        <p:grpSpPr>
          <a:xfrm>
            <a:off x="543710" y="1366840"/>
            <a:ext cx="11337514" cy="4206379"/>
            <a:chOff x="543710" y="1207558"/>
            <a:chExt cx="11337514" cy="42063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BB7A6-D77A-C7A3-BA0D-9D6D4BEF8D9D}"/>
                </a:ext>
              </a:extLst>
            </p:cNvPr>
            <p:cNvSpPr txBox="1"/>
            <p:nvPr/>
          </p:nvSpPr>
          <p:spPr>
            <a:xfrm>
              <a:off x="1944878" y="3630237"/>
              <a:ext cx="6667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나이트가 이동할 수 있는 경우의 수를 </a:t>
              </a:r>
              <a:r>
                <a:rPr lang="ko-KR" altLang="en-US" dirty="0" err="1"/>
                <a:t>출력하시오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EE241CB-E35D-2CA3-4E28-E5D86F008F33}"/>
                </a:ext>
              </a:extLst>
            </p:cNvPr>
            <p:cNvSpPr/>
            <p:nvPr/>
          </p:nvSpPr>
          <p:spPr>
            <a:xfrm>
              <a:off x="543710" y="4358393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F550EB-8EF6-213A-3454-9E23D39B4EE2}"/>
                </a:ext>
              </a:extLst>
            </p:cNvPr>
            <p:cNvSpPr txBox="1"/>
            <p:nvPr/>
          </p:nvSpPr>
          <p:spPr>
            <a:xfrm>
              <a:off x="1958228" y="4406619"/>
              <a:ext cx="2519552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a1</a:t>
              </a:r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C6F441-B9A9-0345-84ED-5C2740159FD6}"/>
                </a:ext>
              </a:extLst>
            </p:cNvPr>
            <p:cNvSpPr txBox="1"/>
            <p:nvPr/>
          </p:nvSpPr>
          <p:spPr>
            <a:xfrm>
              <a:off x="6791202" y="4447201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AEC427B-C804-6C51-1FD4-91C264CCB624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1177F-583F-90BE-8489-7EA35BB91B4B}"/>
                </a:ext>
              </a:extLst>
            </p:cNvPr>
            <p:cNvSpPr txBox="1"/>
            <p:nvPr/>
          </p:nvSpPr>
          <p:spPr>
            <a:xfrm>
              <a:off x="1944878" y="1207558"/>
              <a:ext cx="9936346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</a:t>
              </a:r>
              <a:r>
                <a:rPr lang="en-US" altLang="ko-KR" dirty="0"/>
                <a:t>8X8 </a:t>
              </a:r>
              <a:r>
                <a:rPr lang="ko-KR" altLang="en-US" dirty="0"/>
                <a:t>좌표 평면상에서 현재 나이트가 위치한 곳의 좌표를 나타내는 두 문자로 구성된 문자열이 입력된다</a:t>
              </a:r>
              <a:r>
                <a:rPr lang="en-US" altLang="ko-KR" dirty="0"/>
                <a:t>. </a:t>
              </a:r>
              <a:r>
                <a:rPr lang="ko-KR" altLang="en-US" dirty="0"/>
                <a:t>입력 문자는 </a:t>
              </a:r>
              <a:r>
                <a:rPr lang="en-US" altLang="ko-KR" dirty="0"/>
                <a:t>a1</a:t>
              </a:r>
              <a:r>
                <a:rPr lang="ko-KR" altLang="en-US" dirty="0"/>
                <a:t>처럼 열과 행으로 이뤄진다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BB0221-FC2C-404E-E3A5-6AD06DE35825}"/>
                </a:ext>
              </a:extLst>
            </p:cNvPr>
            <p:cNvSpPr/>
            <p:nvPr/>
          </p:nvSpPr>
          <p:spPr>
            <a:xfrm>
              <a:off x="543710" y="359356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2CA3C-AAB2-4BC5-C485-7770E64C723C}"/>
                </a:ext>
              </a:extLst>
            </p:cNvPr>
            <p:cNvSpPr txBox="1"/>
            <p:nvPr/>
          </p:nvSpPr>
          <p:spPr>
            <a:xfrm>
              <a:off x="1944878" y="5059994"/>
              <a:ext cx="2519552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3274E2-5D62-E429-07DC-5176B5EFC0DE}"/>
                </a:ext>
              </a:extLst>
            </p:cNvPr>
            <p:cNvSpPr txBox="1"/>
            <p:nvPr/>
          </p:nvSpPr>
          <p:spPr>
            <a:xfrm>
              <a:off x="6791202" y="5044605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8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06777-47A3-DD08-EB3C-54591481BB27}"/>
              </a:ext>
            </a:extLst>
          </p:cNvPr>
          <p:cNvSpPr txBox="1"/>
          <p:nvPr/>
        </p:nvSpPr>
        <p:spPr>
          <a:xfrm>
            <a:off x="0" y="609397"/>
            <a:ext cx="2600392" cy="716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거스름 돈 </a:t>
            </a:r>
            <a:endParaRPr lang="en-US" altLang="ko-KR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BFB2A-EA77-0426-4D01-90F98A98FC64}"/>
              </a:ext>
            </a:extLst>
          </p:cNvPr>
          <p:cNvSpPr txBox="1"/>
          <p:nvPr/>
        </p:nvSpPr>
        <p:spPr>
          <a:xfrm>
            <a:off x="326481" y="2705488"/>
            <a:ext cx="10640420" cy="4944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거스름돈으로 사용할 </a:t>
            </a:r>
            <a:r>
              <a:rPr lang="en-US" altLang="ko-KR" sz="2000" dirty="0"/>
              <a:t>500</a:t>
            </a:r>
            <a:r>
              <a:rPr lang="ko-KR" altLang="en-US" sz="2000" dirty="0"/>
              <a:t>원</a:t>
            </a:r>
            <a:r>
              <a:rPr lang="en-US" altLang="ko-KR" sz="2000" dirty="0"/>
              <a:t>, 100</a:t>
            </a:r>
            <a:r>
              <a:rPr lang="ko-KR" altLang="en-US" sz="2000" dirty="0"/>
              <a:t>원</a:t>
            </a:r>
            <a:r>
              <a:rPr lang="en-US" altLang="ko-KR" sz="2000" dirty="0"/>
              <a:t>, 50</a:t>
            </a:r>
            <a:r>
              <a:rPr lang="ko-KR" altLang="en-US" sz="2000" dirty="0"/>
              <a:t>원</a:t>
            </a:r>
            <a:r>
              <a:rPr lang="en-US" altLang="ko-KR" sz="2000" dirty="0"/>
              <a:t>, 10</a:t>
            </a:r>
            <a:r>
              <a:rPr lang="ko-KR" altLang="en-US" sz="2000" dirty="0" err="1"/>
              <a:t>원짜리</a:t>
            </a:r>
            <a:r>
              <a:rPr lang="ko-KR" altLang="en-US" sz="2000" dirty="0"/>
              <a:t> 동전이 무한히 존재한다</a:t>
            </a:r>
            <a:r>
              <a:rPr lang="en-US" altLang="ko-KR" sz="20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825E6-A2C9-7AFF-E787-62CA6FBA8566}"/>
              </a:ext>
            </a:extLst>
          </p:cNvPr>
          <p:cNvSpPr txBox="1"/>
          <p:nvPr/>
        </p:nvSpPr>
        <p:spPr>
          <a:xfrm>
            <a:off x="326481" y="3807616"/>
            <a:ext cx="106404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그리디</a:t>
            </a:r>
            <a:r>
              <a:rPr lang="ko-KR" altLang="en-US" dirty="0"/>
              <a:t> 알고리즘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rgbClr val="0070C0"/>
                </a:solidFill>
              </a:rPr>
              <a:t>＇</a:t>
            </a:r>
            <a:r>
              <a:rPr lang="ko-KR" altLang="en-US" dirty="0">
                <a:solidFill>
                  <a:srgbClr val="0070C0"/>
                </a:solidFill>
              </a:rPr>
              <a:t>가장 큰 화폐 단위부터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/>
              <a:t>돈을 거슬러 주기</a:t>
            </a:r>
            <a:endParaRPr lang="en-US" altLang="ko-KR" dirty="0"/>
          </a:p>
          <a:p>
            <a:r>
              <a:rPr lang="en-US" altLang="ko-KR" dirty="0"/>
              <a:t>- N</a:t>
            </a:r>
            <a:r>
              <a:rPr lang="ko-KR" altLang="en-US" dirty="0"/>
              <a:t>원을 거슬러 줘야 할 때</a:t>
            </a:r>
            <a:r>
              <a:rPr lang="en-US" altLang="ko-KR" dirty="0"/>
              <a:t>, </a:t>
            </a:r>
            <a:r>
              <a:rPr lang="ko-KR" altLang="en-US" dirty="0"/>
              <a:t>가장 먼저 </a:t>
            </a:r>
            <a:r>
              <a:rPr lang="en-US" altLang="ko-KR" dirty="0"/>
              <a:t>500</a:t>
            </a:r>
            <a:r>
              <a:rPr lang="ko-KR" altLang="en-US" dirty="0"/>
              <a:t>원으로 거슬러 줄 수 있는 만큼 거슬러 주고 그 다음 </a:t>
            </a:r>
            <a:r>
              <a:rPr lang="en-US" altLang="ko-KR" dirty="0"/>
              <a:t>100</a:t>
            </a:r>
            <a:r>
              <a:rPr lang="ko-KR" altLang="en-US" dirty="0"/>
              <a:t>원 </a:t>
            </a:r>
            <a:r>
              <a:rPr lang="en-US" altLang="ko-KR" dirty="0"/>
              <a:t>50</a:t>
            </a:r>
            <a:r>
              <a:rPr lang="ko-KR" altLang="en-US" dirty="0"/>
              <a:t>원 </a:t>
            </a:r>
            <a:r>
              <a:rPr lang="en-US" altLang="ko-KR" dirty="0"/>
              <a:t>10</a:t>
            </a:r>
            <a:r>
              <a:rPr lang="ko-KR" altLang="en-US" dirty="0"/>
              <a:t>원 순서로 거슬러 준다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55A85-9114-BDE8-4826-CA6A141CC655}"/>
              </a:ext>
            </a:extLst>
          </p:cNvPr>
          <p:cNvSpPr txBox="1"/>
          <p:nvPr/>
        </p:nvSpPr>
        <p:spPr>
          <a:xfrm>
            <a:off x="212377" y="1474839"/>
            <a:ext cx="1064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카운터에서 일하는 점원이 손님에게 거슬러 줘야 할 돈이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원일 때 거슬러 줘야 할 동전의 최소 개수를 구하라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D85DDD-4317-5443-7912-24B44E639769}"/>
              </a:ext>
            </a:extLst>
          </p:cNvPr>
          <p:cNvSpPr/>
          <p:nvPr/>
        </p:nvSpPr>
        <p:spPr>
          <a:xfrm>
            <a:off x="0" y="61965"/>
            <a:ext cx="9415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당장 좋은 것만 선택하는 </a:t>
            </a:r>
            <a:r>
              <a:rPr lang="ko-KR" altLang="en-US" sz="32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6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916457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왕실의 나이트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D9BCA8-602B-B6BC-0996-D99439723FD2}"/>
              </a:ext>
            </a:extLst>
          </p:cNvPr>
          <p:cNvGrpSpPr/>
          <p:nvPr/>
        </p:nvGrpSpPr>
        <p:grpSpPr>
          <a:xfrm>
            <a:off x="475161" y="1639935"/>
            <a:ext cx="11131207" cy="1725588"/>
            <a:chOff x="612558" y="1511060"/>
            <a:chExt cx="11131207" cy="17255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760A80-19AC-27AA-FA05-9CB2262E805B}"/>
                </a:ext>
              </a:extLst>
            </p:cNvPr>
            <p:cNvSpPr txBox="1"/>
            <p:nvPr/>
          </p:nvSpPr>
          <p:spPr>
            <a:xfrm>
              <a:off x="612558" y="1511060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sz="2000" dirty="0"/>
                <a:t>문제 해설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25A2E1-7CFF-E090-F3AD-830D41D3C242}"/>
                </a:ext>
              </a:extLst>
            </p:cNvPr>
            <p:cNvSpPr txBox="1"/>
            <p:nvPr/>
          </p:nvSpPr>
          <p:spPr>
            <a:xfrm>
              <a:off x="1021716" y="1951360"/>
              <a:ext cx="10722049" cy="12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나이트가 이동할 수 있는 경로를 하나씩 확인하여 이동하면 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다만</a:t>
              </a:r>
              <a:r>
                <a:rPr lang="en-US" altLang="ko-KR" dirty="0"/>
                <a:t>, 8X8 </a:t>
              </a:r>
              <a:r>
                <a:rPr lang="ko-KR" altLang="en-US" dirty="0"/>
                <a:t>좌표 평면을 벗어나지 않도록 꼼꼼하게 검사하는 과정이 필요하다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나이트의 이동 경로를 </a:t>
              </a:r>
              <a:r>
                <a:rPr lang="en-US" altLang="ko-KR" dirty="0"/>
                <a:t>steps </a:t>
              </a:r>
              <a:r>
                <a:rPr lang="ko-KR" altLang="en-US" dirty="0"/>
                <a:t>변수에 넣고 </a:t>
              </a:r>
              <a:r>
                <a:rPr lang="en-US" altLang="ko-KR" dirty="0"/>
                <a:t>8</a:t>
              </a:r>
              <a:r>
                <a:rPr lang="ko-KR" altLang="en-US" dirty="0"/>
                <a:t>가지 경우의 수를 반복문을 이용하여 하나씩 검사한다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72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31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왕실의 나이트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5250155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왕실의 나이트 실전 문제 소스코드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534FD-CBD1-1E1B-C579-AD686A60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4" y="1553086"/>
            <a:ext cx="6936757" cy="3751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DCF80-763C-B595-DF06-C5F2DA317446}"/>
              </a:ext>
            </a:extLst>
          </p:cNvPr>
          <p:cNvSpPr txBox="1"/>
          <p:nvPr/>
        </p:nvSpPr>
        <p:spPr>
          <a:xfrm>
            <a:off x="7112682" y="1553086"/>
            <a:ext cx="4792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row =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행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column =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열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알파벳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알파벳을 숫자로 바꾸기 위해  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ord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 )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함수로 아스키 코드로 변환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350CCC-147F-14D0-D970-3BB6AE558051}"/>
              </a:ext>
            </a:extLst>
          </p:cNvPr>
          <p:cNvCxnSpPr/>
          <p:nvPr/>
        </p:nvCxnSpPr>
        <p:spPr>
          <a:xfrm>
            <a:off x="1258067" y="2374985"/>
            <a:ext cx="341212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A56E15-68C8-2E2C-7271-6DF9681A9CC6}"/>
              </a:ext>
            </a:extLst>
          </p:cNvPr>
          <p:cNvSpPr txBox="1"/>
          <p:nvPr/>
        </p:nvSpPr>
        <p:spPr>
          <a:xfrm>
            <a:off x="7290653" y="4300442"/>
            <a:ext cx="353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이동이 가능하면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result += 1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73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300904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게임 개발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4A6CF-249A-4201-5B8A-A26644234CE5}"/>
              </a:ext>
            </a:extLst>
          </p:cNvPr>
          <p:cNvSpPr txBox="1"/>
          <p:nvPr/>
        </p:nvSpPr>
        <p:spPr>
          <a:xfrm>
            <a:off x="220293" y="1106736"/>
            <a:ext cx="11208674" cy="2116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 X M</a:t>
            </a:r>
            <a:r>
              <a:rPr lang="ko-KR" altLang="en-US" dirty="0"/>
              <a:t>으 크기의 직사각형으로 이루어진 칸에 육지와 바다가 있고 캐릭터가 동서남북 중 한 곳을 바라본다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맵의</a:t>
            </a:r>
            <a:r>
              <a:rPr lang="ko-KR" altLang="en-US" dirty="0"/>
              <a:t> 각 칸은 </a:t>
            </a:r>
            <a:r>
              <a:rPr lang="en-US" altLang="ko-KR" dirty="0"/>
              <a:t>(A,B)</a:t>
            </a:r>
            <a:r>
              <a:rPr lang="ko-KR" altLang="en-US" dirty="0"/>
              <a:t>로 나타낼 수 있고</a:t>
            </a:r>
            <a:r>
              <a:rPr lang="en-US" altLang="ko-KR" dirty="0"/>
              <a:t>, A</a:t>
            </a:r>
            <a:r>
              <a:rPr lang="ko-KR" altLang="en-US" dirty="0"/>
              <a:t>는 북쪽으로부터 떨어진 칸의 개수</a:t>
            </a:r>
            <a:r>
              <a:rPr lang="en-US" altLang="ko-KR" dirty="0"/>
              <a:t>, B</a:t>
            </a:r>
            <a:r>
              <a:rPr lang="ko-KR" altLang="en-US" dirty="0"/>
              <a:t>는 서쪽으로부터 떨어진 칸의 개수이다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캐릭터는 상하좌우로 움직일 수 있고</a:t>
            </a:r>
            <a:r>
              <a:rPr lang="en-US" altLang="ko-KR" dirty="0"/>
              <a:t>, </a:t>
            </a:r>
            <a:r>
              <a:rPr lang="ko-KR" altLang="en-US" dirty="0"/>
              <a:t>바다로 되어 있는 공간에는 갈 수 없다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8517D-FF08-0EA4-FD40-73A08E76BAF0}"/>
              </a:ext>
            </a:extLst>
          </p:cNvPr>
          <p:cNvSpPr txBox="1"/>
          <p:nvPr/>
        </p:nvSpPr>
        <p:spPr>
          <a:xfrm>
            <a:off x="220293" y="3292787"/>
            <a:ext cx="11208674" cy="29472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현재 위치에서 현재 방향을 기준으로 왼쪽 방향</a:t>
            </a:r>
            <a:r>
              <a:rPr lang="en-US" altLang="ko-KR" dirty="0"/>
              <a:t>(</a:t>
            </a:r>
            <a:r>
              <a:rPr lang="ko-KR" altLang="en-US" dirty="0"/>
              <a:t>반시계 방향으로 </a:t>
            </a:r>
            <a:r>
              <a:rPr lang="en-US" altLang="ko-KR" dirty="0"/>
              <a:t>90</a:t>
            </a:r>
            <a:r>
              <a:rPr lang="ko-KR" altLang="en-US" dirty="0"/>
              <a:t>도 회전한 방향</a:t>
            </a:r>
            <a:r>
              <a:rPr lang="en-US" altLang="ko-KR" dirty="0"/>
              <a:t>)</a:t>
            </a:r>
            <a:r>
              <a:rPr lang="ko-KR" altLang="en-US" dirty="0"/>
              <a:t>부터 차례대로 갈 곳을 정한다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캐릭터의 바로 왼쪽 방향에 아직 가보지 않은 칸이 존재한다면</a:t>
            </a:r>
            <a:r>
              <a:rPr lang="en-US" altLang="ko-KR" dirty="0"/>
              <a:t>, </a:t>
            </a:r>
            <a:r>
              <a:rPr lang="ko-KR" altLang="en-US" dirty="0"/>
              <a:t>왼쪽 방향으로 회전한 다음 왼쪽으로 한 칸을 전진한다</a:t>
            </a:r>
            <a:r>
              <a:rPr lang="en-US" altLang="ko-KR" dirty="0"/>
              <a:t>. </a:t>
            </a:r>
            <a:r>
              <a:rPr lang="ko-KR" altLang="en-US" dirty="0"/>
              <a:t>왼쪽 방향에 가보지 않은 칸이 없다면</a:t>
            </a:r>
            <a:r>
              <a:rPr lang="en-US" altLang="ko-KR" dirty="0"/>
              <a:t>, </a:t>
            </a:r>
            <a:r>
              <a:rPr lang="ko-KR" altLang="en-US" dirty="0"/>
              <a:t>왼쪽 방향으로 회전만 수행하고 </a:t>
            </a:r>
            <a:r>
              <a:rPr lang="en-US" altLang="ko-KR" dirty="0"/>
              <a:t>1</a:t>
            </a:r>
            <a:r>
              <a:rPr lang="ko-KR" altLang="en-US" dirty="0"/>
              <a:t>번으로 돌아간다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만약 네 방향 모두 이미 가본 칸이거나 바다일 경우 바라보는 방향을 유지한 채 뒤로 </a:t>
            </a:r>
            <a:r>
              <a:rPr lang="ko-KR" altLang="en-US" dirty="0" err="1"/>
              <a:t>한칸</a:t>
            </a:r>
            <a:r>
              <a:rPr lang="ko-KR" altLang="en-US" dirty="0"/>
              <a:t> 이동하고 </a:t>
            </a:r>
            <a:r>
              <a:rPr lang="en-US" altLang="ko-KR" dirty="0"/>
              <a:t>1</a:t>
            </a:r>
            <a:r>
              <a:rPr lang="ko-KR" altLang="en-US" dirty="0"/>
              <a:t>단계로 돌아간다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이때 뒤쪽 방향이 바다인 칸인 경우 움직임을 멈춘다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13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300904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게임 개발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4ED53-8577-6C0A-02D2-54BF81FF7837}"/>
              </a:ext>
            </a:extLst>
          </p:cNvPr>
          <p:cNvSpPr txBox="1"/>
          <p:nvPr/>
        </p:nvSpPr>
        <p:spPr>
          <a:xfrm>
            <a:off x="1599229" y="4473007"/>
            <a:ext cx="943251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첫째 줄에 이동을 마친 후 캐릭터가 방문한 칸의 수를 출력한다</a:t>
            </a:r>
            <a:r>
              <a:rPr lang="en-US" altLang="ko-KR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068B64-FD67-E01E-1B3D-DA3E2865DC7F}"/>
              </a:ext>
            </a:extLst>
          </p:cNvPr>
          <p:cNvSpPr/>
          <p:nvPr/>
        </p:nvSpPr>
        <p:spPr>
          <a:xfrm>
            <a:off x="266026" y="5424859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 예시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1FAEC-1BD8-577A-AFDB-F8C3E00CF07E}"/>
              </a:ext>
            </a:extLst>
          </p:cNvPr>
          <p:cNvSpPr txBox="1"/>
          <p:nvPr/>
        </p:nvSpPr>
        <p:spPr>
          <a:xfrm>
            <a:off x="1670022" y="4959560"/>
            <a:ext cx="251955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4 4</a:t>
            </a:r>
          </a:p>
          <a:p>
            <a:r>
              <a:rPr lang="en-US" altLang="ko-KR" sz="1600" dirty="0"/>
              <a:t>1 1 0</a:t>
            </a:r>
          </a:p>
          <a:p>
            <a:r>
              <a:rPr lang="en-US" altLang="ko-KR" sz="1600" dirty="0"/>
              <a:t>1 1 1 1</a:t>
            </a:r>
          </a:p>
          <a:p>
            <a:r>
              <a:rPr lang="en-US" altLang="ko-KR" sz="1600" dirty="0"/>
              <a:t>1 0 0 1</a:t>
            </a:r>
          </a:p>
          <a:p>
            <a:r>
              <a:rPr lang="en-US" altLang="ko-KR" sz="1600" dirty="0"/>
              <a:t>1 1 0 1</a:t>
            </a:r>
          </a:p>
          <a:p>
            <a:r>
              <a:rPr lang="en-US" altLang="ko-KR" sz="1600" dirty="0"/>
              <a:t>1 1 1 1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22C8D-982C-C3A9-A8A5-92ACE8E521DF}"/>
              </a:ext>
            </a:extLst>
          </p:cNvPr>
          <p:cNvSpPr txBox="1"/>
          <p:nvPr/>
        </p:nvSpPr>
        <p:spPr>
          <a:xfrm>
            <a:off x="7640295" y="5282144"/>
            <a:ext cx="251955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2641FB-981B-1A5C-15AE-E6A06D74D724}"/>
              </a:ext>
            </a:extLst>
          </p:cNvPr>
          <p:cNvSpPr/>
          <p:nvPr/>
        </p:nvSpPr>
        <p:spPr>
          <a:xfrm>
            <a:off x="268854" y="1441998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입력 조건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2F33C-E063-31B7-A1FA-687A7DD9189F}"/>
                  </a:ext>
                </a:extLst>
              </p:cNvPr>
              <p:cNvSpPr txBox="1"/>
              <p:nvPr/>
            </p:nvSpPr>
            <p:spPr>
              <a:xfrm>
                <a:off x="1670022" y="1077966"/>
                <a:ext cx="9936346" cy="3362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첫째 줄에 </a:t>
                </a:r>
                <a:r>
                  <a:rPr lang="ko-KR" altLang="en-US" dirty="0" err="1"/>
                  <a:t>맵의</a:t>
                </a:r>
                <a:r>
                  <a:rPr lang="ko-KR" altLang="en-US" dirty="0"/>
                  <a:t> 세로 크기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과 가로 크기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을 공백으로 구분하여 입력한다</a:t>
                </a:r>
                <a:r>
                  <a:rPr lang="en-US" altLang="ko-KR" dirty="0"/>
                  <a:t>. (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둘째 줄에 게임 캐릭터가 있는 칸의 좌표 </a:t>
                </a:r>
                <a:r>
                  <a:rPr lang="en-US" altLang="ko-KR" dirty="0"/>
                  <a:t>(A,B)</a:t>
                </a:r>
                <a:r>
                  <a:rPr lang="ko-KR" altLang="en-US" dirty="0"/>
                  <a:t>와 바라보는 방향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가 각각 서로 공백으로 구분하여 주어진다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방향</a:t>
                </a:r>
                <a:r>
                  <a:rPr lang="en-US" altLang="ko-KR" dirty="0"/>
                  <a:t> d</a:t>
                </a:r>
                <a:r>
                  <a:rPr lang="ko-KR" altLang="en-US" dirty="0"/>
                  <a:t>의 값으로는 다음과 같이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가지가 존재한다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 : </a:t>
                </a:r>
                <a:r>
                  <a:rPr lang="ko-KR" altLang="en-US" dirty="0"/>
                  <a:t>북쪽   </a:t>
                </a:r>
                <a:r>
                  <a:rPr lang="en-US" altLang="ko-KR" dirty="0"/>
                  <a:t>1 : </a:t>
                </a:r>
                <a:r>
                  <a:rPr lang="ko-KR" altLang="en-US" dirty="0"/>
                  <a:t>동쪽  </a:t>
                </a:r>
                <a:r>
                  <a:rPr lang="en-US" altLang="ko-KR" dirty="0"/>
                  <a:t>2 : </a:t>
                </a:r>
                <a:r>
                  <a:rPr lang="ko-KR" altLang="en-US" dirty="0"/>
                  <a:t>남쪽  </a:t>
                </a:r>
                <a:r>
                  <a:rPr lang="en-US" altLang="ko-KR" dirty="0"/>
                  <a:t>3 : </a:t>
                </a:r>
                <a:r>
                  <a:rPr lang="ko-KR" altLang="en-US" dirty="0"/>
                  <a:t>서쪽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셋째 줄부터 </a:t>
                </a:r>
                <a:r>
                  <a:rPr lang="ko-KR" altLang="en-US" dirty="0" err="1"/>
                  <a:t>맵이</a:t>
                </a:r>
                <a:r>
                  <a:rPr lang="ko-KR" altLang="en-US" dirty="0"/>
                  <a:t> 육지인지 바다인지에 대한 정보가 주어진다</a:t>
                </a:r>
                <a:r>
                  <a:rPr lang="en-US" altLang="ko-KR" dirty="0"/>
                  <a:t>. N</a:t>
                </a:r>
                <a:r>
                  <a:rPr lang="ko-KR" altLang="en-US" dirty="0"/>
                  <a:t>개의 줄에 </a:t>
                </a:r>
                <a:r>
                  <a:rPr lang="ko-KR" altLang="en-US" dirty="0" err="1"/>
                  <a:t>맵의</a:t>
                </a:r>
                <a:r>
                  <a:rPr lang="ko-KR" altLang="en-US" dirty="0"/>
                  <a:t> 상태가 북쪽부터 남쪽 순서대로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줄의 데이터는 서쪽부터 동쪽 순서대로 주어진다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맵의</a:t>
                </a:r>
                <a:r>
                  <a:rPr lang="ko-KR" altLang="en-US" dirty="0"/>
                  <a:t> 외각은 항상 바다로 되어있다</a:t>
                </a:r>
                <a:r>
                  <a:rPr lang="en-US" altLang="ko-KR" dirty="0"/>
                  <a:t>.     0 : </a:t>
                </a:r>
                <a:r>
                  <a:rPr lang="ko-KR" altLang="en-US" dirty="0"/>
                  <a:t>육지     </a:t>
                </a:r>
                <a:r>
                  <a:rPr lang="en-US" altLang="ko-KR" dirty="0"/>
                  <a:t>1 : </a:t>
                </a:r>
                <a:r>
                  <a:rPr lang="ko-KR" altLang="en-US" dirty="0"/>
                  <a:t>바다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처음 캐릭터의 위치는 항상 육지이다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2F33C-E063-31B7-A1FA-687A7DD91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022" y="1077966"/>
                <a:ext cx="9936346" cy="3362780"/>
              </a:xfrm>
              <a:prstGeom prst="rect">
                <a:avLst/>
              </a:prstGeom>
              <a:blipFill>
                <a:blip r:embed="rId2"/>
                <a:stretch>
                  <a:fillRect l="-429" r="-123" b="-1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F1CADB-892A-3D00-7C0C-6236D4585693}"/>
              </a:ext>
            </a:extLst>
          </p:cNvPr>
          <p:cNvSpPr/>
          <p:nvPr/>
        </p:nvSpPr>
        <p:spPr>
          <a:xfrm>
            <a:off x="266026" y="4565498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 조건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157C2C08-17E9-8772-747A-20CA5BC3CE1F}"/>
              </a:ext>
            </a:extLst>
          </p:cNvPr>
          <p:cNvSpPr/>
          <p:nvPr/>
        </p:nvSpPr>
        <p:spPr>
          <a:xfrm>
            <a:off x="6196290" y="5254642"/>
            <a:ext cx="1228100" cy="3877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예시</a:t>
            </a:r>
          </a:p>
        </p:txBody>
      </p:sp>
    </p:spTree>
    <p:extLst>
      <p:ext uri="{BB962C8B-B14F-4D97-AF65-F5344CB8AC3E}">
        <p14:creationId xmlns:p14="http://schemas.microsoft.com/office/powerpoint/2010/main" val="29839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300904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게임 개발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F1A3F-0387-8B09-13E3-C861167F85BB}"/>
              </a:ext>
            </a:extLst>
          </p:cNvPr>
          <p:cNvSpPr txBox="1"/>
          <p:nvPr/>
        </p:nvSpPr>
        <p:spPr>
          <a:xfrm>
            <a:off x="475161" y="1239690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dirty="0"/>
              <a:t>문제 해설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81FF-33F6-7F20-E1F4-17CFE6BE5919}"/>
              </a:ext>
            </a:extLst>
          </p:cNvPr>
          <p:cNvSpPr txBox="1"/>
          <p:nvPr/>
        </p:nvSpPr>
        <p:spPr>
          <a:xfrm>
            <a:off x="884319" y="1679990"/>
            <a:ext cx="1072204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방향을 설정해서 이동하는 문제 유형에서는 </a:t>
            </a:r>
            <a:r>
              <a:rPr lang="en-US" altLang="ko-KR" dirty="0"/>
              <a:t>dx, </a:t>
            </a:r>
            <a:r>
              <a:rPr lang="en-US" altLang="ko-KR" dirty="0" err="1"/>
              <a:t>dy</a:t>
            </a:r>
            <a:r>
              <a:rPr lang="ko-KR" altLang="en-US" dirty="0"/>
              <a:t>라는 별도의 리스트를 만들어 방향을 정하는 것이 효과적이다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캐릭터가 북쪽을 바라보고 있을 때는 북쪽으로 이동하기 위해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좌표를 각각 </a:t>
            </a:r>
            <a:r>
              <a:rPr lang="en-US" altLang="ko-KR" dirty="0"/>
              <a:t>dx[0], </a:t>
            </a:r>
            <a:r>
              <a:rPr lang="en-US" altLang="ko-KR" dirty="0" err="1"/>
              <a:t>dy</a:t>
            </a:r>
            <a:r>
              <a:rPr lang="en-US" altLang="ko-KR" dirty="0"/>
              <a:t>[0] </a:t>
            </a:r>
            <a:r>
              <a:rPr lang="ko-KR" altLang="en-US" dirty="0"/>
              <a:t>만큼 더한다</a:t>
            </a:r>
            <a:r>
              <a:rPr lang="en-US" altLang="ko-KR" dirty="0"/>
              <a:t>. </a:t>
            </a:r>
            <a:r>
              <a:rPr lang="ko-KR" altLang="en-US" dirty="0"/>
              <a:t>즉 현재 위치에서 </a:t>
            </a:r>
            <a:r>
              <a:rPr lang="en-US" altLang="ko-KR" dirty="0"/>
              <a:t>(-1, 0)</a:t>
            </a:r>
            <a:r>
              <a:rPr lang="ko-KR" altLang="en-US" dirty="0"/>
              <a:t>만큼 이동하는 것이다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597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300904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게임 개발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B394F-B43F-8FC3-ECCF-BCCBBEC9C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" b="58985"/>
          <a:stretch/>
        </p:blipFill>
        <p:spPr>
          <a:xfrm>
            <a:off x="344988" y="1665201"/>
            <a:ext cx="3701969" cy="3527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A19B1-0D80-0A86-40DF-0DD44FAF39AE}"/>
              </a:ext>
            </a:extLst>
          </p:cNvPr>
          <p:cNvSpPr txBox="1"/>
          <p:nvPr/>
        </p:nvSpPr>
        <p:spPr>
          <a:xfrm>
            <a:off x="4223937" y="2153265"/>
            <a:ext cx="500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컴프리헨션으로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리스트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F236-DB0D-A3E6-37C8-256AEC4EC562}"/>
              </a:ext>
            </a:extLst>
          </p:cNvPr>
          <p:cNvSpPr txBox="1"/>
          <p:nvPr/>
        </p:nvSpPr>
        <p:spPr>
          <a:xfrm>
            <a:off x="4223937" y="3059667"/>
            <a:ext cx="39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맵 정보를 리스트에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239A4-3078-8159-0C3E-ADAEEF286529}"/>
              </a:ext>
            </a:extLst>
          </p:cNvPr>
          <p:cNvSpPr txBox="1"/>
          <p:nvPr/>
        </p:nvSpPr>
        <p:spPr>
          <a:xfrm>
            <a:off x="4214105" y="3781403"/>
            <a:ext cx="330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dx ,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dy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방향 정의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24DBB-2C46-2CB4-65DA-0A335BB79EDA}"/>
              </a:ext>
            </a:extLst>
          </p:cNvPr>
          <p:cNvSpPr txBox="1"/>
          <p:nvPr/>
        </p:nvSpPr>
        <p:spPr>
          <a:xfrm>
            <a:off x="4223937" y="4371422"/>
            <a:ext cx="3309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왼쪽으로 회전하는 </a:t>
            </a:r>
            <a:r>
              <a:rPr lang="ko-KR" altLang="en-US" sz="20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 정의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199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83A6-C412-B2E1-3E04-635CFB911323}"/>
              </a:ext>
            </a:extLst>
          </p:cNvPr>
          <p:cNvSpPr txBox="1"/>
          <p:nvPr/>
        </p:nvSpPr>
        <p:spPr>
          <a:xfrm>
            <a:off x="0" y="591413"/>
            <a:ext cx="3300904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게임 개발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685C2-BF09-0C3D-0B6D-07511FB73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23"/>
          <a:stretch/>
        </p:blipFill>
        <p:spPr>
          <a:xfrm>
            <a:off x="97198" y="1158204"/>
            <a:ext cx="4092186" cy="5334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C52AF-3376-E9BD-7718-818C29263A13}"/>
              </a:ext>
            </a:extLst>
          </p:cNvPr>
          <p:cNvSpPr txBox="1"/>
          <p:nvPr/>
        </p:nvSpPr>
        <p:spPr>
          <a:xfrm>
            <a:off x="4277032" y="1728511"/>
            <a:ext cx="539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회전 후 바라보는 방향으로 이동할 경우 위치 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l"/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nx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ny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684F0-B28E-C50B-2762-FE256C85DCFD}"/>
              </a:ext>
            </a:extLst>
          </p:cNvPr>
          <p:cNvSpPr txBox="1"/>
          <p:nvPr/>
        </p:nvSpPr>
        <p:spPr>
          <a:xfrm>
            <a:off x="4359623" y="2619314"/>
            <a:ext cx="4282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갈 수 있는 곳일 경우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nx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][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ny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 = 1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갱신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l"/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x,y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nx,ny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갱신</a:t>
            </a:r>
          </a:p>
        </p:txBody>
      </p:sp>
    </p:spTree>
    <p:extLst>
      <p:ext uri="{BB962C8B-B14F-4D97-AF65-F5344CB8AC3E}">
        <p14:creationId xmlns:p14="http://schemas.microsoft.com/office/powerpoint/2010/main" val="284058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709B9-4B34-B835-AB1E-8E7D7F43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5" y="1410722"/>
            <a:ext cx="7585333" cy="2778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D4EB7-82D9-7230-2A46-EF394BA877C0}"/>
              </a:ext>
            </a:extLst>
          </p:cNvPr>
          <p:cNvSpPr txBox="1"/>
          <p:nvPr/>
        </p:nvSpPr>
        <p:spPr>
          <a:xfrm>
            <a:off x="527009" y="766916"/>
            <a:ext cx="35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2AF72-B557-4A64-9178-C18E30C905E5}"/>
              </a:ext>
            </a:extLst>
          </p:cNvPr>
          <p:cNvSpPr/>
          <p:nvPr/>
        </p:nvSpPr>
        <p:spPr>
          <a:xfrm>
            <a:off x="0" y="0"/>
            <a:ext cx="9415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당장 좋은 것만 선택하는 </a:t>
            </a:r>
            <a:r>
              <a:rPr lang="ko-KR" altLang="en-US" sz="32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그리디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4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48F69-0C33-2DA6-ED14-84C17C29C78D}"/>
              </a:ext>
            </a:extLst>
          </p:cNvPr>
          <p:cNvSpPr txBox="1"/>
          <p:nvPr/>
        </p:nvSpPr>
        <p:spPr>
          <a:xfrm>
            <a:off x="0" y="591413"/>
            <a:ext cx="3813865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큰 수의 법칙 실전 문제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A3A15-7324-E3B0-E3BF-7D96352FD33C}"/>
              </a:ext>
            </a:extLst>
          </p:cNvPr>
          <p:cNvSpPr txBox="1"/>
          <p:nvPr/>
        </p:nvSpPr>
        <p:spPr>
          <a:xfrm>
            <a:off x="226192" y="1239974"/>
            <a:ext cx="11208674" cy="1879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동빈이의 큰 수의 법칙 </a:t>
            </a:r>
            <a:r>
              <a:rPr lang="en-US" altLang="ko-KR" sz="2000" dirty="0"/>
              <a:t>– </a:t>
            </a:r>
            <a:r>
              <a:rPr lang="ko-KR" altLang="en-US" sz="2000" dirty="0"/>
              <a:t>다양한 수로 이루어진 배열이 있을 때 주어진 수들을 </a:t>
            </a:r>
            <a:r>
              <a:rPr lang="en-US" altLang="ko-KR" sz="2000" dirty="0">
                <a:solidFill>
                  <a:srgbClr val="0070C0"/>
                </a:solidFill>
              </a:rPr>
              <a:t>M</a:t>
            </a:r>
            <a:r>
              <a:rPr lang="ko-KR" altLang="en-US" sz="2000" dirty="0">
                <a:solidFill>
                  <a:srgbClr val="0070C0"/>
                </a:solidFill>
              </a:rPr>
              <a:t>번</a:t>
            </a:r>
            <a:r>
              <a:rPr lang="ko-KR" altLang="en-US" sz="2000" dirty="0"/>
              <a:t> 더하여 가장 큰 수를 만드는 법칙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배열의 특정한 인덱스에 해당하는 수가 연속해서 </a:t>
            </a:r>
            <a:r>
              <a:rPr lang="en-US" altLang="ko-KR" sz="2000" dirty="0">
                <a:solidFill>
                  <a:srgbClr val="0070C0"/>
                </a:solidFill>
              </a:rPr>
              <a:t>K</a:t>
            </a:r>
            <a:r>
              <a:rPr lang="ko-KR" altLang="en-US" sz="2000" dirty="0">
                <a:solidFill>
                  <a:srgbClr val="0070C0"/>
                </a:solidFill>
              </a:rPr>
              <a:t>번</a:t>
            </a:r>
            <a:r>
              <a:rPr lang="ko-KR" altLang="en-US" sz="2000" dirty="0"/>
              <a:t>을 초과하여 더해질 수 없는 것이 특징이다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847F-23CA-96FC-54AB-BAB6BEF8925C}"/>
              </a:ext>
            </a:extLst>
          </p:cNvPr>
          <p:cNvSpPr txBox="1"/>
          <p:nvPr/>
        </p:nvSpPr>
        <p:spPr>
          <a:xfrm>
            <a:off x="226192" y="3207742"/>
            <a:ext cx="1120867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예</a:t>
            </a:r>
            <a:r>
              <a:rPr lang="en-US" altLang="ko-KR" sz="1600" dirty="0"/>
              <a:t>) 2, 4, 5, 4, 6 </a:t>
            </a:r>
            <a:r>
              <a:rPr lang="ko-KR" altLang="en-US" sz="1600" dirty="0"/>
              <a:t>으로 이루어진 배열이 있을 때 </a:t>
            </a:r>
            <a:r>
              <a:rPr lang="en-US" altLang="ko-KR" sz="1600" dirty="0"/>
              <a:t>M</a:t>
            </a:r>
            <a:r>
              <a:rPr lang="ko-KR" altLang="en-US" sz="1600" dirty="0"/>
              <a:t>이 </a:t>
            </a:r>
            <a:r>
              <a:rPr lang="en-US" altLang="ko-KR" sz="1600" dirty="0"/>
              <a:t>8</a:t>
            </a:r>
            <a:r>
              <a:rPr lang="ko-KR" altLang="en-US" sz="1600" dirty="0"/>
              <a:t>이고 </a:t>
            </a:r>
            <a:r>
              <a:rPr lang="en-US" altLang="ko-KR" sz="1600" dirty="0"/>
              <a:t>K</a:t>
            </a:r>
            <a:r>
              <a:rPr lang="ko-KR" altLang="en-US" sz="1600" dirty="0"/>
              <a:t>가 </a:t>
            </a:r>
            <a:r>
              <a:rPr lang="en-US" altLang="ko-KR" sz="1600" dirty="0"/>
              <a:t>3</a:t>
            </a:r>
            <a:r>
              <a:rPr lang="ko-KR" altLang="en-US" sz="1600" dirty="0"/>
              <a:t>일 때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dirty="0"/>
              <a:t>M = 8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K = 3</a:t>
            </a:r>
          </a:p>
          <a:p>
            <a:endParaRPr lang="en-US" altLang="ko-KR" sz="1600" dirty="0"/>
          </a:p>
          <a:p>
            <a:r>
              <a:rPr lang="en-US" altLang="ko-KR" sz="1600" dirty="0"/>
              <a:t>6 + 6 + 6 +5 + 6 + 6 + 6 + 5</a:t>
            </a:r>
          </a:p>
          <a:p>
            <a:r>
              <a:rPr lang="en-US" altLang="ko-KR" sz="1600" dirty="0"/>
              <a:t>= 46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서로 다은 인덱스에 해당하는 수가 같은 경우에도 서로 다른 것으로 간주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3, 4, 3, 4, 3     M =7  K=2</a:t>
            </a:r>
          </a:p>
          <a:p>
            <a:r>
              <a:rPr lang="en-US" altLang="ko-KR" sz="1600" dirty="0"/>
              <a:t>4 +4 + 4+ 4+ 4+ 4+ 4 =28</a:t>
            </a:r>
          </a:p>
        </p:txBody>
      </p:sp>
    </p:spTree>
    <p:extLst>
      <p:ext uri="{BB962C8B-B14F-4D97-AF65-F5344CB8AC3E}">
        <p14:creationId xmlns:p14="http://schemas.microsoft.com/office/powerpoint/2010/main" val="25634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3D93A7-4E00-B42F-3B34-A157D1B694B6}"/>
              </a:ext>
            </a:extLst>
          </p:cNvPr>
          <p:cNvSpPr/>
          <p:nvPr/>
        </p:nvSpPr>
        <p:spPr>
          <a:xfrm>
            <a:off x="5269282" y="4699323"/>
            <a:ext cx="1260630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 예시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42A638-0D6A-E5AB-09F2-6C25DB18C23B}"/>
              </a:ext>
            </a:extLst>
          </p:cNvPr>
          <p:cNvGrpSpPr/>
          <p:nvPr/>
        </p:nvGrpSpPr>
        <p:grpSpPr>
          <a:xfrm>
            <a:off x="0" y="492444"/>
            <a:ext cx="11881224" cy="4970992"/>
            <a:chOff x="0" y="492444"/>
            <a:chExt cx="11881224" cy="4970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ED5A2-8E2B-53B1-D822-637BD906B4A0}"/>
                </a:ext>
              </a:extLst>
            </p:cNvPr>
            <p:cNvSpPr txBox="1"/>
            <p:nvPr/>
          </p:nvSpPr>
          <p:spPr>
            <a:xfrm>
              <a:off x="1944878" y="3976173"/>
              <a:ext cx="6979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첫째 줄에 동빈이의 큰 수의 법칙에 따라 더해진 답을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13F5911-3C4E-9F44-DA10-F71B57569FB3}"/>
                </a:ext>
              </a:extLst>
            </p:cNvPr>
            <p:cNvSpPr/>
            <p:nvPr/>
          </p:nvSpPr>
          <p:spPr>
            <a:xfrm>
              <a:off x="543710" y="4699323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예시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B3970-AB94-201B-AA17-D3BD6B422075}"/>
                </a:ext>
              </a:extLst>
            </p:cNvPr>
            <p:cNvSpPr txBox="1"/>
            <p:nvPr/>
          </p:nvSpPr>
          <p:spPr>
            <a:xfrm>
              <a:off x="1944878" y="4817105"/>
              <a:ext cx="2519552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5 8 3</a:t>
              </a:r>
            </a:p>
            <a:p>
              <a:r>
                <a:rPr lang="en-US" altLang="ko-KR" dirty="0"/>
                <a:t>2 4 5 4 6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865EDF-4846-3D9D-37F0-296274F8A93F}"/>
                </a:ext>
              </a:extLst>
            </p:cNvPr>
            <p:cNvSpPr txBox="1"/>
            <p:nvPr/>
          </p:nvSpPr>
          <p:spPr>
            <a:xfrm>
              <a:off x="6669596" y="4826236"/>
              <a:ext cx="251955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46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ED70F1-38CC-5D40-1104-1A484497244E}"/>
                </a:ext>
              </a:extLst>
            </p:cNvPr>
            <p:cNvSpPr txBox="1"/>
            <p:nvPr/>
          </p:nvSpPr>
          <p:spPr>
            <a:xfrm>
              <a:off x="0" y="492444"/>
              <a:ext cx="3711272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큰 수의 법칙 실전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866091A-C7D4-13FD-3C78-E1FFA2430E0C}"/>
                </a:ext>
              </a:extLst>
            </p:cNvPr>
            <p:cNvSpPr/>
            <p:nvPr/>
          </p:nvSpPr>
          <p:spPr>
            <a:xfrm>
              <a:off x="543710" y="1288344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입력 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FBA18-EDAB-1F51-3EB1-0B30E4C25975}"/>
                    </a:ext>
                  </a:extLst>
                </p:cNvPr>
                <p:cNvSpPr txBox="1"/>
                <p:nvPr/>
              </p:nvSpPr>
              <p:spPr>
                <a:xfrm>
                  <a:off x="1944878" y="1207558"/>
                  <a:ext cx="9936346" cy="2116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</a:t>
                  </a:r>
                  <a14:m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≤1,000)</m:t>
                      </m:r>
                    </m:oMath>
                  </a14:m>
                  <a:r>
                    <a:rPr lang="en-US" altLang="ko-KR" dirty="0"/>
                    <a:t>, M(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,000)</m:t>
                      </m:r>
                    </m:oMath>
                  </a14:m>
                  <a:r>
                    <a:rPr lang="en-US" altLang="ko-KR" dirty="0"/>
                    <a:t>,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,000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의</m:t>
                      </m:r>
                    </m:oMath>
                  </a14:m>
                  <a:r>
                    <a:rPr lang="en-US" altLang="ko-KR" dirty="0"/>
                    <a:t> </a:t>
                  </a:r>
                  <a:r>
                    <a:rPr lang="ko-KR" altLang="en-US" dirty="0"/>
                    <a:t>자연수가 주어지며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각 자연수는 공백으로 구분한다</a:t>
                  </a:r>
                  <a:r>
                    <a:rPr lang="en-US" altLang="ko-KR" dirty="0"/>
                    <a:t>. 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둘째 줄에 </a:t>
                  </a:r>
                  <a:r>
                    <a:rPr lang="en-US" altLang="ko-KR" dirty="0"/>
                    <a:t>N</a:t>
                  </a:r>
                  <a:r>
                    <a:rPr lang="ko-KR" altLang="en-US" dirty="0"/>
                    <a:t>개의 자연수가 주어진다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각 자연수는 공백으로 구분한다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단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각각의 자연수는 </a:t>
                  </a:r>
                  <a:r>
                    <a:rPr lang="en-US" altLang="ko-KR" dirty="0"/>
                    <a:t>1</a:t>
                  </a:r>
                  <a:r>
                    <a:rPr lang="ko-KR" altLang="en-US" dirty="0"/>
                    <a:t>이상 </a:t>
                  </a:r>
                  <a:r>
                    <a:rPr lang="en-US" altLang="ko-KR" dirty="0"/>
                    <a:t>10,000 </a:t>
                  </a:r>
                  <a:r>
                    <a:rPr lang="ko-KR" altLang="en-US" dirty="0"/>
                    <a:t>이하의 수로 주어진다</a:t>
                  </a:r>
                  <a:r>
                    <a:rPr lang="en-US" altLang="ko-KR" dirty="0"/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첫째 줄에 동빈이의 큰 수의 법칙에 따라 더해진 답을 출력한다</a:t>
                  </a:r>
                  <a:r>
                    <a:rPr lang="en-US" altLang="ko-KR" dirty="0"/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EFBA18-EDAB-1F51-3EB1-0B30E4C25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78" y="1207558"/>
                  <a:ext cx="9936346" cy="2116285"/>
                </a:xfrm>
                <a:prstGeom prst="rect">
                  <a:avLst/>
                </a:prstGeom>
                <a:blipFill>
                  <a:blip r:embed="rId2"/>
                  <a:stretch>
                    <a:fillRect l="-368" r="-184" b="-37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201D86E-0200-DF23-56B3-A7C1CF044444}"/>
                </a:ext>
              </a:extLst>
            </p:cNvPr>
            <p:cNvSpPr/>
            <p:nvPr/>
          </p:nvSpPr>
          <p:spPr>
            <a:xfrm>
              <a:off x="543710" y="3939500"/>
              <a:ext cx="1260630" cy="4350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출력 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10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19E719-CC47-71A0-1A4D-BEE9AA159A73}"/>
              </a:ext>
            </a:extLst>
          </p:cNvPr>
          <p:cNvGrpSpPr/>
          <p:nvPr/>
        </p:nvGrpSpPr>
        <p:grpSpPr>
          <a:xfrm>
            <a:off x="0" y="604939"/>
            <a:ext cx="11743765" cy="3470529"/>
            <a:chOff x="0" y="604939"/>
            <a:chExt cx="11743765" cy="34705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8320E-2FC4-D4A0-CCBF-BFA5FBF0DBE8}"/>
                </a:ext>
              </a:extLst>
            </p:cNvPr>
            <p:cNvSpPr txBox="1"/>
            <p:nvPr/>
          </p:nvSpPr>
          <p:spPr>
            <a:xfrm>
              <a:off x="0" y="604939"/>
              <a:ext cx="3711272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2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큰 수의 법칙 실전 문제</a:t>
              </a:r>
              <a:endPara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3A7E4-6DA7-525F-9804-1E7358869BAA}"/>
                </a:ext>
              </a:extLst>
            </p:cNvPr>
            <p:cNvSpPr txBox="1"/>
            <p:nvPr/>
          </p:nvSpPr>
          <p:spPr>
            <a:xfrm>
              <a:off x="612558" y="1511060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sz="2000" dirty="0"/>
                <a:t>문제 해설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8EB6591-55F3-CF11-D710-54717B7E54E7}"/>
                    </a:ext>
                  </a:extLst>
                </p:cNvPr>
                <p:cNvSpPr txBox="1"/>
                <p:nvPr/>
              </p:nvSpPr>
              <p:spPr>
                <a:xfrm>
                  <a:off x="1021716" y="1951360"/>
                  <a:ext cx="10722049" cy="2124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이 문제는 전형적인 </a:t>
                  </a:r>
                  <a:r>
                    <a:rPr lang="ko-KR" altLang="en-US" dirty="0" err="1"/>
                    <a:t>그리디</a:t>
                  </a:r>
                  <a:r>
                    <a:rPr lang="ko-KR" altLang="en-US" dirty="0"/>
                    <a:t> 알고리즘 문제로</a:t>
                  </a:r>
                  <a:r>
                    <a:rPr lang="en-US" altLang="ko-KR" dirty="0"/>
                    <a:t>,</a:t>
                  </a:r>
                  <a:r>
                    <a:rPr lang="ko-KR" altLang="en-US" dirty="0"/>
                    <a:t> 문제 해결 아이디어를 떠올리는 것은 어렵지 않으나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구현 실수를 많이 할 수 있는 문제이다</a:t>
                  </a:r>
                  <a:r>
                    <a:rPr lang="en-US" altLang="ko-KR" dirty="0"/>
                    <a:t>.</a:t>
                  </a:r>
                  <a:endParaRPr lang="en-US" altLang="ko-KR" dirty="0">
                    <a:solidFill>
                      <a:schemeClr val="accent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일단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입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력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중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서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장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큰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두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번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째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큰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만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저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장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한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다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dirty="0"/>
                    <a:t>연속으로 더할 수 있는 횟수는 최대 </a:t>
                  </a:r>
                  <a:r>
                    <a:rPr lang="en-US" altLang="ko-KR" dirty="0"/>
                    <a:t>K</a:t>
                  </a:r>
                  <a:r>
                    <a:rPr lang="ko-KR" altLang="en-US" dirty="0"/>
                    <a:t>번이므로 </a:t>
                  </a:r>
                  <a:r>
                    <a:rPr lang="en-US" altLang="ko-KR" dirty="0">
                      <a:solidFill>
                        <a:schemeClr val="accent1"/>
                      </a:solidFill>
                    </a:rPr>
                    <a:t>‘</a:t>
                  </a:r>
                  <a:r>
                    <a:rPr lang="ko-KR" altLang="en-US" dirty="0">
                      <a:solidFill>
                        <a:schemeClr val="accent1"/>
                      </a:solidFill>
                    </a:rPr>
                    <a:t>가장 큰 수를 </a:t>
                  </a:r>
                  <a:r>
                    <a:rPr lang="en-US" altLang="ko-KR" dirty="0">
                      <a:solidFill>
                        <a:schemeClr val="accent1"/>
                      </a:solidFill>
                    </a:rPr>
                    <a:t>K</a:t>
                  </a:r>
                  <a:r>
                    <a:rPr lang="ko-KR" altLang="en-US" dirty="0">
                      <a:solidFill>
                        <a:schemeClr val="accent1"/>
                      </a:solidFill>
                    </a:rPr>
                    <a:t>번 더하고 두 번째로 큰 수를 한 번 더하는 연산</a:t>
                  </a:r>
                  <a:r>
                    <a:rPr lang="en-US" altLang="ko-KR" dirty="0">
                      <a:solidFill>
                        <a:schemeClr val="accent1"/>
                      </a:solidFill>
                    </a:rPr>
                    <a:t>＇</a:t>
                  </a:r>
                  <a:r>
                    <a:rPr lang="ko-KR" altLang="en-US" dirty="0"/>
                    <a:t>을 반복하면 된다</a:t>
                  </a:r>
                  <a:r>
                    <a:rPr lang="en-US" altLang="ko-KR" dirty="0"/>
                    <a:t>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8EB6591-55F3-CF11-D710-54717B7E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716" y="1951360"/>
                  <a:ext cx="10722049" cy="2124108"/>
                </a:xfrm>
                <a:prstGeom prst="rect">
                  <a:avLst/>
                </a:prstGeom>
                <a:blipFill>
                  <a:blip r:embed="rId2"/>
                  <a:stretch>
                    <a:fillRect l="-398" r="-398" b="-34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805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11F36-9057-29A8-BCDF-033751176366}"/>
              </a:ext>
            </a:extLst>
          </p:cNvPr>
          <p:cNvSpPr txBox="1"/>
          <p:nvPr/>
        </p:nvSpPr>
        <p:spPr>
          <a:xfrm>
            <a:off x="47195" y="589832"/>
            <a:ext cx="6429965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큰 수의 법칙 실전 문제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단순하게 푸는 법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2B0DA-853D-DF38-D5B0-8D4B625F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6" y="1276163"/>
            <a:ext cx="4086225" cy="421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9F210-1E5E-33A5-E371-15D80B757461}"/>
              </a:ext>
            </a:extLst>
          </p:cNvPr>
          <p:cNvSpPr txBox="1"/>
          <p:nvPr/>
        </p:nvSpPr>
        <p:spPr>
          <a:xfrm>
            <a:off x="5058183" y="4281289"/>
            <a:ext cx="5828929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2 4 5 4 6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06050-EC70-E3A7-1EBF-112FC527FBCF}"/>
              </a:ext>
            </a:extLst>
          </p:cNvPr>
          <p:cNvSpPr txBox="1"/>
          <p:nvPr/>
        </p:nvSpPr>
        <p:spPr>
          <a:xfrm>
            <a:off x="4878400" y="1881894"/>
            <a:ext cx="557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받은 수를 정렬하여 가장 큰 수와 두 번째 큰 수를 구하여 </a:t>
            </a:r>
            <a:r>
              <a:rPr lang="ko-KR" alt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반복문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395297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5D0E7-977F-4DEA-09FC-BBDE96CA098D}"/>
              </a:ext>
            </a:extLst>
          </p:cNvPr>
          <p:cNvSpPr/>
          <p:nvPr/>
        </p:nvSpPr>
        <p:spPr>
          <a:xfrm>
            <a:off x="47195" y="0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2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수의 법칙</a:t>
            </a:r>
            <a:endParaRPr lang="en-US" altLang="ko-KR" sz="32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11F36-9057-29A8-BCDF-033751176366}"/>
              </a:ext>
            </a:extLst>
          </p:cNvPr>
          <p:cNvSpPr txBox="1"/>
          <p:nvPr/>
        </p:nvSpPr>
        <p:spPr>
          <a:xfrm>
            <a:off x="-94390" y="584775"/>
            <a:ext cx="7231467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큰 수의 법칙 실전 문제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시간 복잡도가 더 작은 방법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4DBBB-C386-4823-E4DB-CD0B883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1" y="1219293"/>
            <a:ext cx="4749082" cy="34901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2C5D38-9E7C-9262-475A-50AD6D1989BE}"/>
              </a:ext>
            </a:extLst>
          </p:cNvPr>
          <p:cNvCxnSpPr/>
          <p:nvPr/>
        </p:nvCxnSpPr>
        <p:spPr>
          <a:xfrm>
            <a:off x="3322918" y="3215341"/>
            <a:ext cx="23905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1CD73C-2DB1-B46E-B613-7A6168238D4D}"/>
              </a:ext>
            </a:extLst>
          </p:cNvPr>
          <p:cNvSpPr txBox="1"/>
          <p:nvPr/>
        </p:nvSpPr>
        <p:spPr>
          <a:xfrm>
            <a:off x="5888520" y="864851"/>
            <a:ext cx="6303480" cy="403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반복되는 수열</a:t>
            </a:r>
            <a:endParaRPr lang="en-US" altLang="ko-KR" sz="2000" dirty="0">
              <a:highlight>
                <a:srgbClr val="8080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더해질 때는 특정한 수열 형태가 일정하게 반복된다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문제에선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{6, 6, 6, 5}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반복된다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반복되는 수열의 길이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(K+1)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 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(K+1)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나눈 몫이 반복되는 횟수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거기에 다시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곱하면 가장 큰 수가 등장하는 횟수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떨어지지 않는 경우 나머지만큼 큰 수가 추가로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더해짐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D5477AE-1CCD-A5BD-E9E2-D359A3BF3DBF}"/>
              </a:ext>
            </a:extLst>
          </p:cNvPr>
          <p:cNvCxnSpPr/>
          <p:nvPr/>
        </p:nvCxnSpPr>
        <p:spPr>
          <a:xfrm>
            <a:off x="2642911" y="3429000"/>
            <a:ext cx="3070595" cy="688750"/>
          </a:xfrm>
          <a:prstGeom prst="bentConnector3">
            <a:avLst>
              <a:gd name="adj1" fmla="val 840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8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a:spPr>
      <a:bodyPr rtlCol="0" anchor="ctr"/>
      <a:lstStyle>
        <a:defPPr algn="l">
          <a:defRPr dirty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>
            <a:latin typeface="나눔스퀘어 네오 Bold" panose="00000800000000000000" pitchFamily="2" charset="-127"/>
            <a:ea typeface="나눔스퀘어 네오 Bold" panose="000008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2540</Words>
  <Application>Microsoft Office PowerPoint</Application>
  <PresentationFormat>와이드스크린</PresentationFormat>
  <Paragraphs>364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나눔스퀘어 네오 Bold</vt:lpstr>
      <vt:lpstr>Wingdings</vt:lpstr>
      <vt:lpstr>D2Coding</vt:lpstr>
      <vt:lpstr>맑은 고딕</vt:lpstr>
      <vt:lpstr>Cambria Math</vt:lpstr>
      <vt:lpstr>Sabon Next LT</vt:lpstr>
      <vt:lpstr>Leelawadee UI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182</cp:revision>
  <dcterms:created xsi:type="dcterms:W3CDTF">2022-02-05T07:44:23Z</dcterms:created>
  <dcterms:modified xsi:type="dcterms:W3CDTF">2024-01-24T06:48:54Z</dcterms:modified>
</cp:coreProperties>
</file>